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300" r:id="rId4"/>
    <p:sldId id="301" r:id="rId5"/>
    <p:sldId id="264" r:id="rId6"/>
    <p:sldId id="262" r:id="rId7"/>
    <p:sldId id="302" r:id="rId8"/>
    <p:sldId id="308" r:id="rId9"/>
    <p:sldId id="265" r:id="rId10"/>
    <p:sldId id="303" r:id="rId11"/>
    <p:sldId id="304" r:id="rId12"/>
    <p:sldId id="305" r:id="rId13"/>
    <p:sldId id="306" r:id="rId14"/>
    <p:sldId id="307" r:id="rId15"/>
    <p:sldId id="261" r:id="rId16"/>
    <p:sldId id="258" r:id="rId17"/>
    <p:sldId id="259" r:id="rId18"/>
    <p:sldId id="260" r:id="rId19"/>
    <p:sldId id="263" r:id="rId20"/>
    <p:sldId id="273" r:id="rId21"/>
    <p:sldId id="274" r:id="rId22"/>
    <p:sldId id="272" r:id="rId23"/>
    <p:sldId id="266" r:id="rId24"/>
    <p:sldId id="267" r:id="rId25"/>
    <p:sldId id="292" r:id="rId26"/>
    <p:sldId id="309" r:id="rId27"/>
    <p:sldId id="275" r:id="rId28"/>
    <p:sldId id="291" r:id="rId29"/>
    <p:sldId id="279" r:id="rId30"/>
    <p:sldId id="280" r:id="rId31"/>
    <p:sldId id="295" r:id="rId32"/>
    <p:sldId id="294" r:id="rId33"/>
    <p:sldId id="276" r:id="rId34"/>
    <p:sldId id="277" r:id="rId35"/>
    <p:sldId id="296" r:id="rId36"/>
    <p:sldId id="297" r:id="rId37"/>
    <p:sldId id="278" r:id="rId38"/>
    <p:sldId id="281" r:id="rId39"/>
    <p:sldId id="282" r:id="rId40"/>
    <p:sldId id="283" r:id="rId41"/>
    <p:sldId id="284" r:id="rId42"/>
    <p:sldId id="286" r:id="rId43"/>
    <p:sldId id="298" r:id="rId44"/>
    <p:sldId id="287" r:id="rId45"/>
    <p:sldId id="28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A96991-DAA8-49F7-82C9-727698537427}">
          <p14:sldIdLst>
            <p14:sldId id="256"/>
            <p14:sldId id="257"/>
            <p14:sldId id="300"/>
            <p14:sldId id="301"/>
            <p14:sldId id="264"/>
            <p14:sldId id="262"/>
            <p14:sldId id="302"/>
            <p14:sldId id="308"/>
            <p14:sldId id="265"/>
            <p14:sldId id="303"/>
            <p14:sldId id="304"/>
            <p14:sldId id="305"/>
            <p14:sldId id="306"/>
            <p14:sldId id="307"/>
            <p14:sldId id="261"/>
          </p14:sldIdLst>
        </p14:section>
        <p14:section name="Untitled Section" id="{EE28CFFB-E6D7-4682-8A75-9931B156D944}">
          <p14:sldIdLst>
            <p14:sldId id="258"/>
            <p14:sldId id="259"/>
            <p14:sldId id="260"/>
            <p14:sldId id="263"/>
            <p14:sldId id="273"/>
            <p14:sldId id="274"/>
            <p14:sldId id="272"/>
            <p14:sldId id="266"/>
            <p14:sldId id="267"/>
            <p14:sldId id="292"/>
            <p14:sldId id="309"/>
            <p14:sldId id="275"/>
            <p14:sldId id="291"/>
            <p14:sldId id="279"/>
            <p14:sldId id="280"/>
            <p14:sldId id="295"/>
            <p14:sldId id="294"/>
            <p14:sldId id="276"/>
            <p14:sldId id="277"/>
            <p14:sldId id="296"/>
            <p14:sldId id="297"/>
            <p14:sldId id="278"/>
            <p14:sldId id="281"/>
            <p14:sldId id="282"/>
            <p14:sldId id="283"/>
            <p14:sldId id="284"/>
            <p14:sldId id="286"/>
            <p14:sldId id="298"/>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3T20:29:54.49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26,'3'0,"1"0,-1-1,0 1,0-1,1 1,-1-1,0 0,0-1,0 1,4-2,13-6,-8 6,0 1,-1 1,1 0,0 1,0 0,15 3,14-1,86 12,-20-7,-2 0,0 0,-57 0,17 0,48 0,-56-8,63 2,218 7,-225-9,0 8,57 0,20 8,-126-5,-47-6,0-2,33 3,32-10,-48 3,62 2,45 7,-135-7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3T20:04:08.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1,'127'11,"-31"-1,-88-10,-1 1,1 0,0 1,14 4,-14-3,0-1,1 0,-1 0,12 0,96 9,8-3,-110-7,272 11,-181-2,213-10,-213 11,-48-12,77 2,-98 4,23 0,47 6,-84-11,16-1,0 2,47 7,-50-4,0-2,62-3,-23-1,56 0,138 4,-250 0,-1 1,26 8,-28-7,0-1,-1 0,1 0,21 0,74-2,87-3,-150-9,-39 9,1-1,-1 1,1 1,16-2,71-5,104-4,-131 13,74-2,-58-15,-64 11,0 1,0 1,32-1,-16 6,-24-1,-1 0,1-1,0 0,-1-1,1 0,17-5,-24 2,-8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3T20:04:11.79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55,'149'-12,"-68"6,-55 3,39-1,78 5,-45 1,7 9,668-11,-764-1,0 0,0 0,0-1,12-4,-12 3,0 1,0 0,0 0,14 0,-17 1,1 1,-1-1,1-1,-1 1,0-1,9-4,3-1,-16 6,-3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3T20:04:11.79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55,'149'-12,"-68"6,-55 3,39-1,78 5,-45 1,7 9,668-11,-764-1,0 0,0 0,0-1,12-4,-12 3,0 1,0 0,0 0,14 0,-17 1,1 1,-1-1,1-1,-1 1,0-1,9-4,3-1,-16 6,-3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3T20:04:11.79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55,'149'-12,"-68"6,-55 3,39-1,78 5,-45 1,7 9,668-11,-764-1,0 0,0 0,0-1,12-4,-12 3,0 1,0 0,0 0,14 0,-17 1,1 1,-1-1,1-1,-1 1,0-1,9-4,3-1,-16 6,-3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FE410-5986-42B2-8C0B-99021B8ABCC0}"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73569-2F1B-495B-9A7E-B553F05724D0}" type="slidenum">
              <a:rPr lang="en-US" smtClean="0"/>
              <a:t>‹#›</a:t>
            </a:fld>
            <a:endParaRPr lang="en-US"/>
          </a:p>
        </p:txBody>
      </p:sp>
    </p:spTree>
    <p:extLst>
      <p:ext uri="{BB962C8B-B14F-4D97-AF65-F5344CB8AC3E}">
        <p14:creationId xmlns:p14="http://schemas.microsoft.com/office/powerpoint/2010/main" val="4143362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must need an active directory infrastructure to install SharePoint.</a:t>
            </a:r>
          </a:p>
          <a:p>
            <a:pPr algn="l">
              <a:buFont typeface="Arial" panose="020B0604020202020204" pitchFamily="34" charset="0"/>
              <a:buChar char="•"/>
            </a:pPr>
            <a:r>
              <a:rPr lang="en-US" b="0" i="0" dirty="0">
                <a:solidFill>
                  <a:srgbClr val="F1F5F9"/>
                </a:solidFill>
                <a:effectLst/>
                <a:latin typeface="Hanken Grotesk"/>
              </a:rPr>
              <a:t>Set up an active directory and DNS server as the first server.</a:t>
            </a:r>
          </a:p>
          <a:p>
            <a:pPr algn="l">
              <a:buFont typeface="Arial" panose="020B0604020202020204" pitchFamily="34" charset="0"/>
              <a:buChar char="•"/>
            </a:pPr>
            <a:r>
              <a:rPr lang="en-US" b="0" i="0" dirty="0">
                <a:solidFill>
                  <a:srgbClr val="F1F5F9"/>
                </a:solidFill>
                <a:effectLst/>
                <a:latin typeface="Hanken Grotesk"/>
              </a:rPr>
              <a:t>Use a remote standalone SQL server for SharePoint installation.</a:t>
            </a:r>
          </a:p>
          <a:p>
            <a:pPr algn="l">
              <a:buFont typeface="Arial" panose="020B0604020202020204" pitchFamily="34" charset="0"/>
              <a:buChar char="•"/>
            </a:pPr>
            <a:r>
              <a:rPr lang="en-US" b="0" i="0" dirty="0">
                <a:solidFill>
                  <a:srgbClr val="F1F5F9"/>
                </a:solidFill>
                <a:effectLst/>
                <a:latin typeface="Hanken Grotesk"/>
              </a:rPr>
              <a:t>Installing Microsoft SharePoint 2019 is straightforward with minimal configuration.</a:t>
            </a:r>
          </a:p>
          <a:p>
            <a:pPr algn="l">
              <a:buFont typeface="Arial" panose="020B0604020202020204" pitchFamily="34" charset="0"/>
              <a:buChar char="•"/>
            </a:pPr>
            <a:r>
              <a:rPr lang="en-US" b="0" i="0" dirty="0">
                <a:solidFill>
                  <a:srgbClr val="F1F5F9"/>
                </a:solidFill>
                <a:effectLst/>
                <a:latin typeface="Hanken Grotesk"/>
              </a:rPr>
              <a:t>After installation, reboot the server and give additional rights to the SharePoint service account.</a:t>
            </a:r>
          </a:p>
          <a:p>
            <a:pPr algn="l">
              <a:buFont typeface="Arial" panose="020B0604020202020204" pitchFamily="34" charset="0"/>
              <a:buChar char="•"/>
            </a:pPr>
            <a:r>
              <a:rPr lang="en-US" b="0" i="0" dirty="0">
                <a:solidFill>
                  <a:srgbClr val="F1F5F9"/>
                </a:solidFill>
                <a:effectLst/>
                <a:latin typeface="Hanken Grotesk"/>
              </a:rPr>
              <a:t>Run the SQL Server pre-requirements tool to install and reboot the servers.</a:t>
            </a:r>
          </a:p>
          <a:p>
            <a:pPr algn="l">
              <a:buFont typeface="Arial" panose="020B0604020202020204" pitchFamily="34" charset="0"/>
              <a:buChar char="•"/>
            </a:pPr>
            <a:endParaRPr lang="en-US" b="0" i="0" dirty="0">
              <a:solidFill>
                <a:srgbClr val="F1F5F9"/>
              </a:solidFill>
              <a:effectLst/>
              <a:latin typeface="Hanken Grotesk"/>
            </a:endParaRPr>
          </a:p>
        </p:txBody>
      </p:sp>
      <p:sp>
        <p:nvSpPr>
          <p:cNvPr id="4" name="Slide Number Placeholder 3"/>
          <p:cNvSpPr>
            <a:spLocks noGrp="1"/>
          </p:cNvSpPr>
          <p:nvPr>
            <p:ph type="sldNum" sz="quarter" idx="5"/>
          </p:nvPr>
        </p:nvSpPr>
        <p:spPr/>
        <p:txBody>
          <a:bodyPr/>
          <a:lstStyle/>
          <a:p>
            <a:fld id="{89F73569-2F1B-495B-9A7E-B553F05724D0}" type="slidenum">
              <a:rPr lang="en-US" smtClean="0"/>
              <a:t>16</a:t>
            </a:fld>
            <a:endParaRPr lang="en-US"/>
          </a:p>
        </p:txBody>
      </p:sp>
    </p:spTree>
    <p:extLst>
      <p:ext uri="{BB962C8B-B14F-4D97-AF65-F5344CB8AC3E}">
        <p14:creationId xmlns:p14="http://schemas.microsoft.com/office/powerpoint/2010/main" val="2186093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to the SharePoint server and we click on the install software prerequisites. These 3 are the main once but there is more that the server will install automatically.</a:t>
            </a:r>
          </a:p>
        </p:txBody>
      </p:sp>
      <p:sp>
        <p:nvSpPr>
          <p:cNvPr id="4" name="Slide Number Placeholder 3"/>
          <p:cNvSpPr>
            <a:spLocks noGrp="1"/>
          </p:cNvSpPr>
          <p:nvPr>
            <p:ph type="sldNum" sz="quarter" idx="5"/>
          </p:nvPr>
        </p:nvSpPr>
        <p:spPr/>
        <p:txBody>
          <a:bodyPr/>
          <a:lstStyle/>
          <a:p>
            <a:fld id="{89F73569-2F1B-495B-9A7E-B553F05724D0}" type="slidenum">
              <a:rPr lang="en-US" smtClean="0"/>
              <a:t>32</a:t>
            </a:fld>
            <a:endParaRPr lang="en-US"/>
          </a:p>
        </p:txBody>
      </p:sp>
    </p:spTree>
    <p:extLst>
      <p:ext uri="{BB962C8B-B14F-4D97-AF65-F5344CB8AC3E}">
        <p14:creationId xmlns:p14="http://schemas.microsoft.com/office/powerpoint/2010/main" val="2807979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the wizard will install the Web Server (ISS) Roles on the machine itself and while installation is in progress we can keep an eye on the programs section of control panel. </a:t>
            </a:r>
          </a:p>
        </p:txBody>
      </p:sp>
      <p:sp>
        <p:nvSpPr>
          <p:cNvPr id="4" name="Slide Number Placeholder 3"/>
          <p:cNvSpPr>
            <a:spLocks noGrp="1"/>
          </p:cNvSpPr>
          <p:nvPr>
            <p:ph type="sldNum" sz="quarter" idx="5"/>
          </p:nvPr>
        </p:nvSpPr>
        <p:spPr/>
        <p:txBody>
          <a:bodyPr/>
          <a:lstStyle/>
          <a:p>
            <a:fld id="{89F73569-2F1B-495B-9A7E-B553F05724D0}" type="slidenum">
              <a:rPr lang="en-US" smtClean="0"/>
              <a:t>33</a:t>
            </a:fld>
            <a:endParaRPr lang="en-US"/>
          </a:p>
        </p:txBody>
      </p:sp>
    </p:spTree>
    <p:extLst>
      <p:ext uri="{BB962C8B-B14F-4D97-AF65-F5344CB8AC3E}">
        <p14:creationId xmlns:p14="http://schemas.microsoft.com/office/powerpoint/2010/main" val="3447595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Calibri" panose="020F0502020204030204" pitchFamily="34" charset="0"/>
                <a:ea typeface="+mn-ea"/>
                <a:cs typeface="+mn-cs"/>
              </a:rPr>
              <a:t>Wait until everything is installed and then you will be required to reboot the entire server.  After which we can run the </a:t>
            </a:r>
            <a:r>
              <a:rPr lang="en-US" sz="1800" kern="1200" dirty="0" err="1">
                <a:solidFill>
                  <a:srgbClr val="000000"/>
                </a:solidFill>
                <a:effectLst/>
                <a:latin typeface="Calibri" panose="020F0502020204030204" pitchFamily="34" charset="0"/>
                <a:ea typeface="+mn-ea"/>
                <a:cs typeface="+mn-cs"/>
              </a:rPr>
              <a:t>Sharepoint</a:t>
            </a:r>
            <a:r>
              <a:rPr lang="en-US" sz="1800" kern="1200" dirty="0">
                <a:solidFill>
                  <a:srgbClr val="000000"/>
                </a:solidFill>
                <a:effectLst/>
                <a:latin typeface="Calibri" panose="020F0502020204030204" pitchFamily="34" charset="0"/>
                <a:ea typeface="+mn-ea"/>
                <a:cs typeface="+mn-cs"/>
              </a:rPr>
              <a:t> Server.  Make sure there is no errors while installation. In case there is any errors make sure you troubleshoot and resolve them or they will cause problems while running the </a:t>
            </a:r>
            <a:r>
              <a:rPr lang="en-US" sz="1800" kern="1200" dirty="0" err="1">
                <a:solidFill>
                  <a:srgbClr val="000000"/>
                </a:solidFill>
                <a:effectLst/>
                <a:latin typeface="Calibri" panose="020F0502020204030204" pitchFamily="34" charset="0"/>
                <a:ea typeface="+mn-ea"/>
                <a:cs typeface="+mn-cs"/>
              </a:rPr>
              <a:t>sharepoint</a:t>
            </a:r>
            <a:r>
              <a:rPr lang="en-US" sz="1800" kern="1200" dirty="0">
                <a:solidFill>
                  <a:srgbClr val="000000"/>
                </a:solidFill>
                <a:effectLst/>
                <a:latin typeface="Calibri" panose="020F0502020204030204" pitchFamily="34" charset="0"/>
                <a:ea typeface="+mn-ea"/>
                <a:cs typeface="+mn-cs"/>
              </a:rPr>
              <a:t> server.</a:t>
            </a:r>
            <a:endParaRPr lang="en-US" dirty="0"/>
          </a:p>
        </p:txBody>
      </p:sp>
      <p:sp>
        <p:nvSpPr>
          <p:cNvPr id="4" name="Slide Number Placeholder 3"/>
          <p:cNvSpPr>
            <a:spLocks noGrp="1"/>
          </p:cNvSpPr>
          <p:nvPr>
            <p:ph type="sldNum" sz="quarter" idx="5"/>
          </p:nvPr>
        </p:nvSpPr>
        <p:spPr/>
        <p:txBody>
          <a:bodyPr/>
          <a:lstStyle/>
          <a:p>
            <a:fld id="{89F73569-2F1B-495B-9A7E-B553F05724D0}" type="slidenum">
              <a:rPr lang="en-US" smtClean="0"/>
              <a:t>34</a:t>
            </a:fld>
            <a:endParaRPr lang="en-US"/>
          </a:p>
        </p:txBody>
      </p:sp>
    </p:spTree>
    <p:extLst>
      <p:ext uri="{BB962C8B-B14F-4D97-AF65-F5344CB8AC3E}">
        <p14:creationId xmlns:p14="http://schemas.microsoft.com/office/powerpoint/2010/main" val="1796375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Calibri" panose="020F0502020204030204" pitchFamily="34" charset="0"/>
                <a:ea typeface="+mn-ea"/>
                <a:cs typeface="+mn-cs"/>
              </a:rPr>
              <a:t>once the reboot is complete it's going to relaunch the </a:t>
            </a:r>
            <a:r>
              <a:rPr lang="en-US" sz="1800" kern="1200" dirty="0" err="1">
                <a:solidFill>
                  <a:srgbClr val="000000"/>
                </a:solidFill>
                <a:effectLst/>
                <a:latin typeface="Calibri" panose="020F0502020204030204" pitchFamily="34" charset="0"/>
                <a:ea typeface="+mn-ea"/>
                <a:cs typeface="+mn-cs"/>
              </a:rPr>
              <a:t>sharepoint</a:t>
            </a:r>
            <a:r>
              <a:rPr lang="en-US" sz="1800" kern="1200" dirty="0">
                <a:solidFill>
                  <a:srgbClr val="000000"/>
                </a:solidFill>
                <a:effectLst/>
                <a:latin typeface="Calibri" panose="020F0502020204030204" pitchFamily="34" charset="0"/>
                <a:ea typeface="+mn-ea"/>
                <a:cs typeface="+mn-cs"/>
              </a:rPr>
              <a:t> server. this means we are now on step 4 "Which is RUN the </a:t>
            </a:r>
            <a:r>
              <a:rPr lang="en-US" sz="1800" kern="1200" dirty="0" err="1">
                <a:solidFill>
                  <a:srgbClr val="000000"/>
                </a:solidFill>
                <a:effectLst/>
                <a:latin typeface="Calibri" panose="020F0502020204030204" pitchFamily="34" charset="0"/>
                <a:ea typeface="+mn-ea"/>
                <a:cs typeface="+mn-cs"/>
              </a:rPr>
              <a:t>sharepoint</a:t>
            </a:r>
            <a:r>
              <a:rPr lang="en-US" sz="1800" kern="1200" dirty="0">
                <a:solidFill>
                  <a:srgbClr val="000000"/>
                </a:solidFill>
                <a:effectLst/>
                <a:latin typeface="Calibri" panose="020F0502020204030204" pitchFamily="34" charset="0"/>
                <a:ea typeface="+mn-ea"/>
                <a:cs typeface="+mn-cs"/>
              </a:rPr>
              <a:t> server installation".</a:t>
            </a:r>
          </a:p>
          <a:p>
            <a:endParaRPr lang="en-US" sz="1800" kern="1200" dirty="0">
              <a:solidFill>
                <a:srgbClr val="000000"/>
              </a:solidFill>
              <a:effectLst/>
              <a:latin typeface="Calibri" panose="020F0502020204030204" pitchFamily="34" charset="0"/>
              <a:ea typeface="+mn-ea"/>
              <a:cs typeface="+mn-cs"/>
            </a:endParaRPr>
          </a:p>
          <a:p>
            <a:r>
              <a:rPr lang="en-US" sz="1800" kern="1200" dirty="0">
                <a:solidFill>
                  <a:srgbClr val="000000"/>
                </a:solidFill>
                <a:effectLst/>
                <a:latin typeface="Calibri" panose="020F0502020204030204" pitchFamily="34" charset="0"/>
                <a:ea typeface="+mn-ea"/>
                <a:cs typeface="+mn-cs"/>
              </a:rPr>
              <a:t>Once you log onto the SharePoint server you will see the setup wizard should pop up automatically and in case it doesn't you can definitely launch it automatically. Click finish</a:t>
            </a:r>
            <a:endParaRPr lang="en-US" dirty="0"/>
          </a:p>
        </p:txBody>
      </p:sp>
      <p:sp>
        <p:nvSpPr>
          <p:cNvPr id="4" name="Slide Number Placeholder 3"/>
          <p:cNvSpPr>
            <a:spLocks noGrp="1"/>
          </p:cNvSpPr>
          <p:nvPr>
            <p:ph type="sldNum" sz="quarter" idx="5"/>
          </p:nvPr>
        </p:nvSpPr>
        <p:spPr/>
        <p:txBody>
          <a:bodyPr/>
          <a:lstStyle/>
          <a:p>
            <a:fld id="{89F73569-2F1B-495B-9A7E-B553F05724D0}" type="slidenum">
              <a:rPr lang="en-US" smtClean="0"/>
              <a:t>35</a:t>
            </a:fld>
            <a:endParaRPr lang="en-US"/>
          </a:p>
        </p:txBody>
      </p:sp>
    </p:spTree>
    <p:extLst>
      <p:ext uri="{BB962C8B-B14F-4D97-AF65-F5344CB8AC3E}">
        <p14:creationId xmlns:p14="http://schemas.microsoft.com/office/powerpoint/2010/main" val="4217967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install the </a:t>
            </a:r>
            <a:r>
              <a:rPr lang="en-US" dirty="0" err="1"/>
              <a:t>sharepoint</a:t>
            </a:r>
            <a:r>
              <a:rPr lang="en-US" dirty="0"/>
              <a:t> server itself.</a:t>
            </a:r>
          </a:p>
          <a:p>
            <a:r>
              <a:rPr lang="en-US" dirty="0"/>
              <a:t>The installation is pretty straight forward.</a:t>
            </a:r>
          </a:p>
          <a:p>
            <a:r>
              <a:rPr lang="en-US" dirty="0"/>
              <a:t>This installation is very similar to any Microsoft product installation and it doesn’t require any special steps.</a:t>
            </a:r>
          </a:p>
          <a:p>
            <a:r>
              <a:rPr lang="en-US" dirty="0"/>
              <a:t>You are going to need a browser to view the </a:t>
            </a:r>
            <a:r>
              <a:rPr lang="en-US" dirty="0" err="1"/>
              <a:t>Sharepoint</a:t>
            </a:r>
            <a:r>
              <a:rPr lang="en-US" dirty="0"/>
              <a:t> administrator console so in case you don’t have one on the VM you can install it at the same time so that you can save some time. Once the installation is completed you will be required to reboot again.</a:t>
            </a:r>
          </a:p>
        </p:txBody>
      </p:sp>
      <p:sp>
        <p:nvSpPr>
          <p:cNvPr id="4" name="Slide Number Placeholder 3"/>
          <p:cNvSpPr>
            <a:spLocks noGrp="1"/>
          </p:cNvSpPr>
          <p:nvPr>
            <p:ph type="sldNum" sz="quarter" idx="5"/>
          </p:nvPr>
        </p:nvSpPr>
        <p:spPr/>
        <p:txBody>
          <a:bodyPr/>
          <a:lstStyle/>
          <a:p>
            <a:fld id="{89F73569-2F1B-495B-9A7E-B553F05724D0}" type="slidenum">
              <a:rPr lang="en-US" smtClean="0"/>
              <a:t>36</a:t>
            </a:fld>
            <a:endParaRPr lang="en-US"/>
          </a:p>
        </p:txBody>
      </p:sp>
    </p:spTree>
    <p:extLst>
      <p:ext uri="{BB962C8B-B14F-4D97-AF65-F5344CB8AC3E}">
        <p14:creationId xmlns:p14="http://schemas.microsoft.com/office/powerpoint/2010/main" val="786040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reboot is completed the setup wizard for the </a:t>
            </a:r>
            <a:r>
              <a:rPr lang="en-US" dirty="0" err="1"/>
              <a:t>sharepoint</a:t>
            </a:r>
            <a:r>
              <a:rPr lang="en-US" dirty="0"/>
              <a:t> should appear automatically. If you have a larger environment and you have distributed </a:t>
            </a:r>
            <a:r>
              <a:rPr lang="en-US" dirty="0" err="1"/>
              <a:t>Sharepoint</a:t>
            </a:r>
            <a:r>
              <a:rPr lang="en-US" dirty="0"/>
              <a:t> environment across multiple servers then you definitely need to </a:t>
            </a:r>
            <a:r>
              <a:rPr lang="en-US" dirty="0" err="1"/>
              <a:t>ann</a:t>
            </a:r>
            <a:r>
              <a:rPr lang="en-US" dirty="0"/>
              <a:t> existing farm. Or you can just click new server and create a new one, in this case because we aren’t really an enterprise level company we are just going to create a new one  </a:t>
            </a:r>
          </a:p>
        </p:txBody>
      </p:sp>
      <p:sp>
        <p:nvSpPr>
          <p:cNvPr id="4" name="Slide Number Placeholder 3"/>
          <p:cNvSpPr>
            <a:spLocks noGrp="1"/>
          </p:cNvSpPr>
          <p:nvPr>
            <p:ph type="sldNum" sz="quarter" idx="5"/>
          </p:nvPr>
        </p:nvSpPr>
        <p:spPr/>
        <p:txBody>
          <a:bodyPr/>
          <a:lstStyle/>
          <a:p>
            <a:fld id="{89F73569-2F1B-495B-9A7E-B553F05724D0}" type="slidenum">
              <a:rPr lang="en-US" smtClean="0"/>
              <a:t>37</a:t>
            </a:fld>
            <a:endParaRPr lang="en-US"/>
          </a:p>
        </p:txBody>
      </p:sp>
    </p:spTree>
    <p:extLst>
      <p:ext uri="{BB962C8B-B14F-4D97-AF65-F5344CB8AC3E}">
        <p14:creationId xmlns:p14="http://schemas.microsoft.com/office/powerpoint/2010/main" val="363966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where you input the database server name of your choosing and for the username is the service account name for database access account. The admin account you are running on your database</a:t>
            </a:r>
          </a:p>
        </p:txBody>
      </p:sp>
      <p:sp>
        <p:nvSpPr>
          <p:cNvPr id="4" name="Slide Number Placeholder 3"/>
          <p:cNvSpPr>
            <a:spLocks noGrp="1"/>
          </p:cNvSpPr>
          <p:nvPr>
            <p:ph type="sldNum" sz="quarter" idx="5"/>
          </p:nvPr>
        </p:nvSpPr>
        <p:spPr/>
        <p:txBody>
          <a:bodyPr/>
          <a:lstStyle/>
          <a:p>
            <a:fld id="{89F73569-2F1B-495B-9A7E-B553F05724D0}" type="slidenum">
              <a:rPr lang="en-US" smtClean="0"/>
              <a:t>38</a:t>
            </a:fld>
            <a:endParaRPr lang="en-US"/>
          </a:p>
        </p:txBody>
      </p:sp>
    </p:spTree>
    <p:extLst>
      <p:ext uri="{BB962C8B-B14F-4D97-AF65-F5344CB8AC3E}">
        <p14:creationId xmlns:p14="http://schemas.microsoft.com/office/powerpoint/2010/main" val="3390511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goes right you will see this window. If not it will give you errors relating to the how we can’t communicate to the SQL server. And type the </a:t>
            </a:r>
            <a:r>
              <a:rPr lang="en-US" dirty="0" err="1"/>
              <a:t>passphase</a:t>
            </a:r>
            <a:r>
              <a:rPr lang="en-US" dirty="0"/>
              <a:t>. (used to encrypt everything)</a:t>
            </a:r>
          </a:p>
        </p:txBody>
      </p:sp>
      <p:sp>
        <p:nvSpPr>
          <p:cNvPr id="4" name="Slide Number Placeholder 3"/>
          <p:cNvSpPr>
            <a:spLocks noGrp="1"/>
          </p:cNvSpPr>
          <p:nvPr>
            <p:ph type="sldNum" sz="quarter" idx="5"/>
          </p:nvPr>
        </p:nvSpPr>
        <p:spPr/>
        <p:txBody>
          <a:bodyPr/>
          <a:lstStyle/>
          <a:p>
            <a:fld id="{89F73569-2F1B-495B-9A7E-B553F05724D0}" type="slidenum">
              <a:rPr lang="en-US" smtClean="0"/>
              <a:t>39</a:t>
            </a:fld>
            <a:endParaRPr lang="en-US"/>
          </a:p>
        </p:txBody>
      </p:sp>
    </p:spTree>
    <p:extLst>
      <p:ext uri="{BB962C8B-B14F-4D97-AF65-F5344CB8AC3E}">
        <p14:creationId xmlns:p14="http://schemas.microsoft.com/office/powerpoint/2010/main" val="2181479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this is going to be a single farm which means all the roles are going to be installed on the server itself.</a:t>
            </a:r>
          </a:p>
        </p:txBody>
      </p:sp>
      <p:sp>
        <p:nvSpPr>
          <p:cNvPr id="4" name="Slide Number Placeholder 3"/>
          <p:cNvSpPr>
            <a:spLocks noGrp="1"/>
          </p:cNvSpPr>
          <p:nvPr>
            <p:ph type="sldNum" sz="quarter" idx="5"/>
          </p:nvPr>
        </p:nvSpPr>
        <p:spPr/>
        <p:txBody>
          <a:bodyPr/>
          <a:lstStyle/>
          <a:p>
            <a:fld id="{89F73569-2F1B-495B-9A7E-B553F05724D0}" type="slidenum">
              <a:rPr lang="en-US" smtClean="0"/>
              <a:t>40</a:t>
            </a:fld>
            <a:endParaRPr lang="en-US"/>
          </a:p>
        </p:txBody>
      </p:sp>
    </p:spTree>
    <p:extLst>
      <p:ext uri="{BB962C8B-B14F-4D97-AF65-F5344CB8AC3E}">
        <p14:creationId xmlns:p14="http://schemas.microsoft.com/office/powerpoint/2010/main" val="520477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a:t>
            </a:r>
            <a:r>
              <a:rPr lang="en-US" dirty="0" err="1"/>
              <a:t>speficy</a:t>
            </a:r>
            <a:r>
              <a:rPr lang="en-US" dirty="0"/>
              <a:t> the port number manually or it’s going to take the automatically </a:t>
            </a:r>
            <a:r>
              <a:rPr lang="en-US" dirty="0" err="1"/>
              <a:t>sharepoint</a:t>
            </a:r>
            <a:r>
              <a:rPr lang="en-US" dirty="0"/>
              <a:t> administrator web page.  And for authentication I just kept the default NTLM. After this step the installation is going to take place. And you will be able to see the database inside the SQL Manager. The installation is going to take quite some time as this is where all the configurations are implemented. Depending on the server performance and how much memory you put in inside your VM.</a:t>
            </a:r>
          </a:p>
        </p:txBody>
      </p:sp>
      <p:sp>
        <p:nvSpPr>
          <p:cNvPr id="4" name="Slide Number Placeholder 3"/>
          <p:cNvSpPr>
            <a:spLocks noGrp="1"/>
          </p:cNvSpPr>
          <p:nvPr>
            <p:ph type="sldNum" sz="quarter" idx="5"/>
          </p:nvPr>
        </p:nvSpPr>
        <p:spPr/>
        <p:txBody>
          <a:bodyPr/>
          <a:lstStyle/>
          <a:p>
            <a:fld id="{89F73569-2F1B-495B-9A7E-B553F05724D0}" type="slidenum">
              <a:rPr lang="en-US" smtClean="0"/>
              <a:t>41</a:t>
            </a:fld>
            <a:endParaRPr lang="en-US"/>
          </a:p>
        </p:txBody>
      </p:sp>
    </p:spTree>
    <p:extLst>
      <p:ext uri="{BB962C8B-B14F-4D97-AF65-F5344CB8AC3E}">
        <p14:creationId xmlns:p14="http://schemas.microsoft.com/office/powerpoint/2010/main" val="9089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1F5F9"/>
                </a:solidFill>
                <a:effectLst/>
                <a:latin typeface="Hanken Grotesk"/>
              </a:rPr>
              <a:t>Install Microsoft SharePoint 2022 using SQL Server 2019.</a:t>
            </a:r>
          </a:p>
          <a:p>
            <a:pPr algn="l">
              <a:buFont typeface="Arial" panose="020B0604020202020204" pitchFamily="34" charset="0"/>
              <a:buChar char="•"/>
            </a:pPr>
            <a:r>
              <a:rPr lang="en-US" b="0" i="0" dirty="0">
                <a:solidFill>
                  <a:srgbClr val="F1F5F9"/>
                </a:solidFill>
                <a:effectLst/>
                <a:latin typeface="Hanken Grotesk"/>
              </a:rPr>
              <a:t>Make sure both servers are patched with all Windows updates.</a:t>
            </a:r>
          </a:p>
          <a:p>
            <a:endParaRPr lang="en-US" dirty="0"/>
          </a:p>
        </p:txBody>
      </p:sp>
      <p:sp>
        <p:nvSpPr>
          <p:cNvPr id="4" name="Slide Number Placeholder 3"/>
          <p:cNvSpPr>
            <a:spLocks noGrp="1"/>
          </p:cNvSpPr>
          <p:nvPr>
            <p:ph type="sldNum" sz="quarter" idx="5"/>
          </p:nvPr>
        </p:nvSpPr>
        <p:spPr/>
        <p:txBody>
          <a:bodyPr/>
          <a:lstStyle/>
          <a:p>
            <a:fld id="{89F73569-2F1B-495B-9A7E-B553F05724D0}" type="slidenum">
              <a:rPr lang="en-US" smtClean="0"/>
              <a:t>17</a:t>
            </a:fld>
            <a:endParaRPr lang="en-US"/>
          </a:p>
        </p:txBody>
      </p:sp>
    </p:spTree>
    <p:extLst>
      <p:ext uri="{BB962C8B-B14F-4D97-AF65-F5344CB8AC3E}">
        <p14:creationId xmlns:p14="http://schemas.microsoft.com/office/powerpoint/2010/main" val="2616349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installation is complete you can see the database you created inside the SQL Database manager. After this we can finally move to step 6</a:t>
            </a:r>
          </a:p>
        </p:txBody>
      </p:sp>
      <p:sp>
        <p:nvSpPr>
          <p:cNvPr id="4" name="Slide Number Placeholder 3"/>
          <p:cNvSpPr>
            <a:spLocks noGrp="1"/>
          </p:cNvSpPr>
          <p:nvPr>
            <p:ph type="sldNum" sz="quarter" idx="5"/>
          </p:nvPr>
        </p:nvSpPr>
        <p:spPr/>
        <p:txBody>
          <a:bodyPr/>
          <a:lstStyle/>
          <a:p>
            <a:fld id="{89F73569-2F1B-495B-9A7E-B553F05724D0}" type="slidenum">
              <a:rPr lang="en-US" smtClean="0"/>
              <a:t>42</a:t>
            </a:fld>
            <a:endParaRPr lang="en-US"/>
          </a:p>
        </p:txBody>
      </p:sp>
    </p:spTree>
    <p:extLst>
      <p:ext uri="{BB962C8B-B14F-4D97-AF65-F5344CB8AC3E}">
        <p14:creationId xmlns:p14="http://schemas.microsoft.com/office/powerpoint/2010/main" val="19458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these are the details we are going to implement. Make sure you remember and save that URL. That’s going to be very important for accessing the server online. </a:t>
            </a:r>
          </a:p>
        </p:txBody>
      </p:sp>
      <p:sp>
        <p:nvSpPr>
          <p:cNvPr id="4" name="Slide Number Placeholder 3"/>
          <p:cNvSpPr>
            <a:spLocks noGrp="1"/>
          </p:cNvSpPr>
          <p:nvPr>
            <p:ph type="sldNum" sz="quarter" idx="5"/>
          </p:nvPr>
        </p:nvSpPr>
        <p:spPr/>
        <p:txBody>
          <a:bodyPr/>
          <a:lstStyle/>
          <a:p>
            <a:fld id="{89F73569-2F1B-495B-9A7E-B553F05724D0}" type="slidenum">
              <a:rPr lang="en-US" smtClean="0"/>
              <a:t>43</a:t>
            </a:fld>
            <a:endParaRPr lang="en-US"/>
          </a:p>
        </p:txBody>
      </p:sp>
    </p:spTree>
    <p:extLst>
      <p:ext uri="{BB962C8B-B14F-4D97-AF65-F5344CB8AC3E}">
        <p14:creationId xmlns:p14="http://schemas.microsoft.com/office/powerpoint/2010/main" val="1315807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goes right, this window should automatically appear, this is basically the central administration setup wizard. and this is where you configure your </a:t>
            </a:r>
            <a:r>
              <a:rPr lang="en-US" dirty="0" err="1"/>
              <a:t>sharepoint</a:t>
            </a:r>
            <a:r>
              <a:rPr lang="en-US" dirty="0"/>
              <a:t>. Either you press cancel and configure it manually but what we did was automatic installation.</a:t>
            </a:r>
          </a:p>
        </p:txBody>
      </p:sp>
      <p:sp>
        <p:nvSpPr>
          <p:cNvPr id="4" name="Slide Number Placeholder 3"/>
          <p:cNvSpPr>
            <a:spLocks noGrp="1"/>
          </p:cNvSpPr>
          <p:nvPr>
            <p:ph type="sldNum" sz="quarter" idx="5"/>
          </p:nvPr>
        </p:nvSpPr>
        <p:spPr/>
        <p:txBody>
          <a:bodyPr/>
          <a:lstStyle/>
          <a:p>
            <a:fld id="{89F73569-2F1B-495B-9A7E-B553F05724D0}" type="slidenum">
              <a:rPr lang="en-US" smtClean="0"/>
              <a:t>44</a:t>
            </a:fld>
            <a:endParaRPr lang="en-US"/>
          </a:p>
        </p:txBody>
      </p:sp>
    </p:spTree>
    <p:extLst>
      <p:ext uri="{BB962C8B-B14F-4D97-AF65-F5344CB8AC3E}">
        <p14:creationId xmlns:p14="http://schemas.microsoft.com/office/powerpoint/2010/main" val="2823320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1F5F9"/>
                </a:solidFill>
                <a:effectLst/>
                <a:latin typeface="Hanken Grotesk"/>
              </a:rPr>
              <a:t>Select and install the required components: database engine services, full-text tools, semantic extraction and analysis services.</a:t>
            </a:r>
          </a:p>
          <a:p>
            <a:endParaRPr lang="en-US" dirty="0"/>
          </a:p>
        </p:txBody>
      </p:sp>
      <p:sp>
        <p:nvSpPr>
          <p:cNvPr id="4" name="Slide Number Placeholder 3"/>
          <p:cNvSpPr>
            <a:spLocks noGrp="1"/>
          </p:cNvSpPr>
          <p:nvPr>
            <p:ph type="sldNum" sz="quarter" idx="5"/>
          </p:nvPr>
        </p:nvSpPr>
        <p:spPr/>
        <p:txBody>
          <a:bodyPr/>
          <a:lstStyle/>
          <a:p>
            <a:fld id="{89F73569-2F1B-495B-9A7E-B553F05724D0}" type="slidenum">
              <a:rPr lang="en-US" smtClean="0"/>
              <a:t>20</a:t>
            </a:fld>
            <a:endParaRPr lang="en-US"/>
          </a:p>
        </p:txBody>
      </p:sp>
    </p:spTree>
    <p:extLst>
      <p:ext uri="{BB962C8B-B14F-4D97-AF65-F5344CB8AC3E}">
        <p14:creationId xmlns:p14="http://schemas.microsoft.com/office/powerpoint/2010/main" val="157651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use the default windows authentication</a:t>
            </a:r>
          </a:p>
          <a:p>
            <a:r>
              <a:rPr lang="en-US" dirty="0"/>
              <a:t>Under </a:t>
            </a:r>
            <a:r>
              <a:rPr lang="en-US" dirty="0" err="1"/>
              <a:t>sql</a:t>
            </a:r>
            <a:r>
              <a:rPr lang="en-US" dirty="0"/>
              <a:t> server administrators add the current account which is the local admin, </a:t>
            </a:r>
            <a:r>
              <a:rPr lang="en-US" dirty="0" err="1"/>
              <a:t>sharepoint</a:t>
            </a:r>
            <a:r>
              <a:rPr lang="en-US" dirty="0"/>
              <a:t> admin, and anyone you want to grant the access to </a:t>
            </a:r>
          </a:p>
        </p:txBody>
      </p:sp>
      <p:sp>
        <p:nvSpPr>
          <p:cNvPr id="4" name="Slide Number Placeholder 3"/>
          <p:cNvSpPr>
            <a:spLocks noGrp="1"/>
          </p:cNvSpPr>
          <p:nvPr>
            <p:ph type="sldNum" sz="quarter" idx="5"/>
          </p:nvPr>
        </p:nvSpPr>
        <p:spPr/>
        <p:txBody>
          <a:bodyPr/>
          <a:lstStyle/>
          <a:p>
            <a:fld id="{89F73569-2F1B-495B-9A7E-B553F05724D0}" type="slidenum">
              <a:rPr lang="en-US" smtClean="0"/>
              <a:t>23</a:t>
            </a:fld>
            <a:endParaRPr lang="en-US"/>
          </a:p>
        </p:txBody>
      </p:sp>
    </p:spTree>
    <p:extLst>
      <p:ext uri="{BB962C8B-B14F-4D97-AF65-F5344CB8AC3E}">
        <p14:creationId xmlns:p14="http://schemas.microsoft.com/office/powerpoint/2010/main" val="1704825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thing here for the analysis services we will add the current account and the SP admin account. Leave the directory as default as we don’t need to modify it.</a:t>
            </a:r>
          </a:p>
          <a:p>
            <a:r>
              <a:rPr lang="en-US" dirty="0"/>
              <a:t>The installation itself should take about 5/10 minutes </a:t>
            </a:r>
          </a:p>
        </p:txBody>
      </p:sp>
      <p:sp>
        <p:nvSpPr>
          <p:cNvPr id="4" name="Slide Number Placeholder 3"/>
          <p:cNvSpPr>
            <a:spLocks noGrp="1"/>
          </p:cNvSpPr>
          <p:nvPr>
            <p:ph type="sldNum" sz="quarter" idx="5"/>
          </p:nvPr>
        </p:nvSpPr>
        <p:spPr/>
        <p:txBody>
          <a:bodyPr/>
          <a:lstStyle/>
          <a:p>
            <a:fld id="{89F73569-2F1B-495B-9A7E-B553F05724D0}" type="slidenum">
              <a:rPr lang="en-US" smtClean="0"/>
              <a:t>24</a:t>
            </a:fld>
            <a:endParaRPr lang="en-US"/>
          </a:p>
        </p:txBody>
      </p:sp>
    </p:spTree>
    <p:extLst>
      <p:ext uri="{BB962C8B-B14F-4D97-AF65-F5344CB8AC3E}">
        <p14:creationId xmlns:p14="http://schemas.microsoft.com/office/powerpoint/2010/main" val="123713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good to go and install the SQL server management studio setup which can be downloaded from the </a:t>
            </a:r>
            <a:r>
              <a:rPr lang="en-US" dirty="0" err="1"/>
              <a:t>sql</a:t>
            </a:r>
            <a:r>
              <a:rPr lang="en-US" dirty="0"/>
              <a:t> installation setup wizard we opened up earlier. </a:t>
            </a:r>
          </a:p>
        </p:txBody>
      </p:sp>
      <p:sp>
        <p:nvSpPr>
          <p:cNvPr id="4" name="Slide Number Placeholder 3"/>
          <p:cNvSpPr>
            <a:spLocks noGrp="1"/>
          </p:cNvSpPr>
          <p:nvPr>
            <p:ph type="sldNum" sz="quarter" idx="5"/>
          </p:nvPr>
        </p:nvSpPr>
        <p:spPr/>
        <p:txBody>
          <a:bodyPr/>
          <a:lstStyle/>
          <a:p>
            <a:fld id="{89F73569-2F1B-495B-9A7E-B553F05724D0}" type="slidenum">
              <a:rPr lang="en-US" smtClean="0"/>
              <a:t>27</a:t>
            </a:fld>
            <a:endParaRPr lang="en-US"/>
          </a:p>
        </p:txBody>
      </p:sp>
    </p:spTree>
    <p:extLst>
      <p:ext uri="{BB962C8B-B14F-4D97-AF65-F5344CB8AC3E}">
        <p14:creationId xmlns:p14="http://schemas.microsoft.com/office/powerpoint/2010/main" val="228806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installation itself is pretty straightforward and it will run in the background. We don’t customize anything on it.</a:t>
            </a:r>
          </a:p>
        </p:txBody>
      </p:sp>
      <p:sp>
        <p:nvSpPr>
          <p:cNvPr id="4" name="Slide Number Placeholder 3"/>
          <p:cNvSpPr>
            <a:spLocks noGrp="1"/>
          </p:cNvSpPr>
          <p:nvPr>
            <p:ph type="sldNum" sz="quarter" idx="5"/>
          </p:nvPr>
        </p:nvSpPr>
        <p:spPr/>
        <p:txBody>
          <a:bodyPr/>
          <a:lstStyle/>
          <a:p>
            <a:fld id="{89F73569-2F1B-495B-9A7E-B553F05724D0}" type="slidenum">
              <a:rPr lang="en-US" smtClean="0"/>
              <a:t>28</a:t>
            </a:fld>
            <a:endParaRPr lang="en-US"/>
          </a:p>
        </p:txBody>
      </p:sp>
    </p:spTree>
    <p:extLst>
      <p:ext uri="{BB962C8B-B14F-4D97-AF65-F5344CB8AC3E}">
        <p14:creationId xmlns:p14="http://schemas.microsoft.com/office/powerpoint/2010/main" val="2110723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need to do is to go to security and pick your admin account to give him additional rights.</a:t>
            </a:r>
          </a:p>
          <a:p>
            <a:r>
              <a:rPr lang="en-US" dirty="0"/>
              <a:t>In case your </a:t>
            </a:r>
            <a:r>
              <a:rPr lang="en-US" dirty="0" err="1"/>
              <a:t>sharepoint</a:t>
            </a:r>
            <a:r>
              <a:rPr lang="en-US" dirty="0"/>
              <a:t> administrator account was not added you can just add it now by right clicking login</a:t>
            </a:r>
          </a:p>
        </p:txBody>
      </p:sp>
      <p:sp>
        <p:nvSpPr>
          <p:cNvPr id="4" name="Slide Number Placeholder 3"/>
          <p:cNvSpPr>
            <a:spLocks noGrp="1"/>
          </p:cNvSpPr>
          <p:nvPr>
            <p:ph type="sldNum" sz="quarter" idx="5"/>
          </p:nvPr>
        </p:nvSpPr>
        <p:spPr/>
        <p:txBody>
          <a:bodyPr/>
          <a:lstStyle/>
          <a:p>
            <a:fld id="{89F73569-2F1B-495B-9A7E-B553F05724D0}" type="slidenum">
              <a:rPr lang="en-US" smtClean="0"/>
              <a:t>30</a:t>
            </a:fld>
            <a:endParaRPr lang="en-US"/>
          </a:p>
        </p:txBody>
      </p:sp>
    </p:spTree>
    <p:extLst>
      <p:ext uri="{BB962C8B-B14F-4D97-AF65-F5344CB8AC3E}">
        <p14:creationId xmlns:p14="http://schemas.microsoft.com/office/powerpoint/2010/main" val="105803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4 roles are required.  Once you select the required roles just press OK and restart the SQL server. Now we are done with step 2 and we will move on to step 3 which is installing the </a:t>
            </a:r>
            <a:r>
              <a:rPr lang="en-US" dirty="0" err="1"/>
              <a:t>prerequirements</a:t>
            </a:r>
            <a:r>
              <a:rPr lang="en-US" dirty="0"/>
              <a:t> for the </a:t>
            </a:r>
            <a:r>
              <a:rPr lang="en-US" dirty="0" err="1"/>
              <a:t>sharepoint</a:t>
            </a:r>
            <a:r>
              <a:rPr lang="en-US" dirty="0"/>
              <a:t> server</a:t>
            </a:r>
          </a:p>
          <a:p>
            <a:endParaRPr lang="en-US" dirty="0"/>
          </a:p>
        </p:txBody>
      </p:sp>
      <p:sp>
        <p:nvSpPr>
          <p:cNvPr id="4" name="Slide Number Placeholder 3"/>
          <p:cNvSpPr>
            <a:spLocks noGrp="1"/>
          </p:cNvSpPr>
          <p:nvPr>
            <p:ph type="sldNum" sz="quarter" idx="5"/>
          </p:nvPr>
        </p:nvSpPr>
        <p:spPr/>
        <p:txBody>
          <a:bodyPr/>
          <a:lstStyle/>
          <a:p>
            <a:fld id="{89F73569-2F1B-495B-9A7E-B553F05724D0}" type="slidenum">
              <a:rPr lang="en-US" smtClean="0"/>
              <a:t>31</a:t>
            </a:fld>
            <a:endParaRPr lang="en-US"/>
          </a:p>
        </p:txBody>
      </p:sp>
    </p:spTree>
    <p:extLst>
      <p:ext uri="{BB962C8B-B14F-4D97-AF65-F5344CB8AC3E}">
        <p14:creationId xmlns:p14="http://schemas.microsoft.com/office/powerpoint/2010/main" val="909568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FCDE-F32A-319E-DF28-72EBC6E0EE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A76769-46E9-2320-39D6-51826A5D98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356061-8711-0C2C-9110-1F2EF4EE6738}"/>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5" name="Footer Placeholder 4">
            <a:extLst>
              <a:ext uri="{FF2B5EF4-FFF2-40B4-BE49-F238E27FC236}">
                <a16:creationId xmlns:a16="http://schemas.microsoft.com/office/drawing/2014/main" id="{CF0A2E6C-AB77-4AE0-094F-15715F9685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B3350-DB16-B138-5B88-90D349858E43}"/>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143793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0887-3AD4-09F0-B04B-45C4674F10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C9ABD1-C535-0B91-C99F-76FA804E13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DD50E-5892-1CAD-19EF-628774EA07B8}"/>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5" name="Footer Placeholder 4">
            <a:extLst>
              <a:ext uri="{FF2B5EF4-FFF2-40B4-BE49-F238E27FC236}">
                <a16:creationId xmlns:a16="http://schemas.microsoft.com/office/drawing/2014/main" id="{CF776887-189E-3335-87A5-5AA8FB277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AE127-8F44-D1A9-53CA-7E85F39762B2}"/>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272257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8589E-6C4A-6A08-2232-C1DFDF2310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4B675B-D005-BAA6-8026-702F0C8B7A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F2FAC0-D564-B15D-1DF2-6CE791D7404E}"/>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5" name="Footer Placeholder 4">
            <a:extLst>
              <a:ext uri="{FF2B5EF4-FFF2-40B4-BE49-F238E27FC236}">
                <a16:creationId xmlns:a16="http://schemas.microsoft.com/office/drawing/2014/main" id="{B778997C-C6AC-9BA6-EA68-123C61E53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C2F21-BF0B-9BBA-8D88-F850CA63CC1B}"/>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103606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1F32-5E74-60EC-554E-C2346BB309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5ED32-6E9F-928D-7017-889C154FCA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8CD504-B0AF-7C50-3D79-9B38601BDC8F}"/>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5" name="Footer Placeholder 4">
            <a:extLst>
              <a:ext uri="{FF2B5EF4-FFF2-40B4-BE49-F238E27FC236}">
                <a16:creationId xmlns:a16="http://schemas.microsoft.com/office/drawing/2014/main" id="{26549CD2-818D-D039-C753-473F366E1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70A184-3FB4-69A1-980F-C8C3FB1CAC9B}"/>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1046034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E461D-4B79-DD1D-832E-745E7BF113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99C529-5ED5-A72C-B07A-1DA36807B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944E5E-E064-5068-BE3B-E2C5FBD66D5B}"/>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5" name="Footer Placeholder 4">
            <a:extLst>
              <a:ext uri="{FF2B5EF4-FFF2-40B4-BE49-F238E27FC236}">
                <a16:creationId xmlns:a16="http://schemas.microsoft.com/office/drawing/2014/main" id="{89428317-7182-72E7-03B3-E46F46FD9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C2F79-4088-0C8D-17AA-C916FDA3677A}"/>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671823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BED89-1D22-AB3C-2DCE-88FBCD4BE4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1AA8F7-408C-BE4A-5656-6432B337F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E9D9BF-CD3C-3430-E1F6-D5CB970896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66F908-424D-D35A-F59D-E0D4F1516C3F}"/>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6" name="Footer Placeholder 5">
            <a:extLst>
              <a:ext uri="{FF2B5EF4-FFF2-40B4-BE49-F238E27FC236}">
                <a16:creationId xmlns:a16="http://schemas.microsoft.com/office/drawing/2014/main" id="{34B7D1D1-6937-9CFE-B6A2-B58F27538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F55C4-5BDD-8BD4-A084-C5E3EAB41ADC}"/>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2415799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A2C2-57F1-1DA4-8C40-4BFEF62147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71DD3A-8219-CD5E-1F7C-9D6AB4CCC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1EC7C6-E967-4F86-4768-22941422F8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78CEA0-B390-215A-A802-3E644945E7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33A8B5-8590-7A96-5441-FCCF8043D9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E0A238-1148-FFF7-7E93-0CDF0B03E531}"/>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8" name="Footer Placeholder 7">
            <a:extLst>
              <a:ext uri="{FF2B5EF4-FFF2-40B4-BE49-F238E27FC236}">
                <a16:creationId xmlns:a16="http://schemas.microsoft.com/office/drawing/2014/main" id="{A4428DEF-DC18-01D8-DB3F-7677E9B4F7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C75B6E-DEC0-7A5D-9126-817C201DAB91}"/>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1371824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19C80-536C-0CDC-8375-149361272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2AEBE2-E971-5502-CD00-747570D40ED0}"/>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4" name="Footer Placeholder 3">
            <a:extLst>
              <a:ext uri="{FF2B5EF4-FFF2-40B4-BE49-F238E27FC236}">
                <a16:creationId xmlns:a16="http://schemas.microsoft.com/office/drawing/2014/main" id="{93A58FD0-B188-26EB-1887-C3EF6285D9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343A2B-E7BA-363B-2438-5011A1C1D8CC}"/>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3071278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CC4FCE-C991-6B2B-2D96-A6B18793827D}"/>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3" name="Footer Placeholder 2">
            <a:extLst>
              <a:ext uri="{FF2B5EF4-FFF2-40B4-BE49-F238E27FC236}">
                <a16:creationId xmlns:a16="http://schemas.microsoft.com/office/drawing/2014/main" id="{6E4C3339-3BC2-FDEF-82D9-E8F90F76D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E3B742-2157-EDBD-B286-70F67FC5AF4F}"/>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863087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C7A9-39C4-C3E4-FEE1-44ECE42E15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02A476-1AA6-3975-789E-A5DF73D3B2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A0964E-291B-83A4-1F0F-29A732105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B5FFF-C52B-A80D-5FCA-8727EAFDF4C4}"/>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6" name="Footer Placeholder 5">
            <a:extLst>
              <a:ext uri="{FF2B5EF4-FFF2-40B4-BE49-F238E27FC236}">
                <a16:creationId xmlns:a16="http://schemas.microsoft.com/office/drawing/2014/main" id="{A2F0F05B-B7EB-F9FC-BDAD-146C2B003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06710-D210-6736-52CE-CAA9724C1D48}"/>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188573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3596-D471-F862-8D82-1460B7D64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C9C6CB-81FB-8E85-CEAD-3CDB76C050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C3549-1E75-9328-7E39-885C6D237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6E950-1AAA-94E2-4AA1-069FA401B328}"/>
              </a:ext>
            </a:extLst>
          </p:cNvPr>
          <p:cNvSpPr>
            <a:spLocks noGrp="1"/>
          </p:cNvSpPr>
          <p:nvPr>
            <p:ph type="dt" sz="half" idx="10"/>
          </p:nvPr>
        </p:nvSpPr>
        <p:spPr/>
        <p:txBody>
          <a:bodyPr/>
          <a:lstStyle/>
          <a:p>
            <a:fld id="{7B63958E-FBDA-4068-9DCC-EC2184034F98}" type="datetimeFigureOut">
              <a:rPr lang="en-US" smtClean="0"/>
              <a:t>11/6/2023</a:t>
            </a:fld>
            <a:endParaRPr lang="en-US"/>
          </a:p>
        </p:txBody>
      </p:sp>
      <p:sp>
        <p:nvSpPr>
          <p:cNvPr id="6" name="Footer Placeholder 5">
            <a:extLst>
              <a:ext uri="{FF2B5EF4-FFF2-40B4-BE49-F238E27FC236}">
                <a16:creationId xmlns:a16="http://schemas.microsoft.com/office/drawing/2014/main" id="{FA214CC4-E3AF-361C-C534-CE20DA92B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85698-4A04-A079-49AE-5932D94F9DE2}"/>
              </a:ext>
            </a:extLst>
          </p:cNvPr>
          <p:cNvSpPr>
            <a:spLocks noGrp="1"/>
          </p:cNvSpPr>
          <p:nvPr>
            <p:ph type="sldNum" sz="quarter" idx="12"/>
          </p:nvPr>
        </p:nvSpPr>
        <p:spPr/>
        <p:txBody>
          <a:bodyPr/>
          <a:lstStyle/>
          <a:p>
            <a:fld id="{9951937A-8BAA-445F-8628-B8E407E3C276}" type="slidenum">
              <a:rPr lang="en-US" smtClean="0"/>
              <a:t>‹#›</a:t>
            </a:fld>
            <a:endParaRPr lang="en-US"/>
          </a:p>
        </p:txBody>
      </p:sp>
    </p:spTree>
    <p:extLst>
      <p:ext uri="{BB962C8B-B14F-4D97-AF65-F5344CB8AC3E}">
        <p14:creationId xmlns:p14="http://schemas.microsoft.com/office/powerpoint/2010/main" val="1793257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3D50B-AD96-5CED-04DF-129927D19B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0BE3AB-548F-E176-C816-3C4616EF64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DB023-DC00-6847-024C-0015468E6E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3958E-FBDA-4068-9DCC-EC2184034F98}" type="datetimeFigureOut">
              <a:rPr lang="en-US" smtClean="0"/>
              <a:t>11/6/2023</a:t>
            </a:fld>
            <a:endParaRPr lang="en-US"/>
          </a:p>
        </p:txBody>
      </p:sp>
      <p:sp>
        <p:nvSpPr>
          <p:cNvPr id="5" name="Footer Placeholder 4">
            <a:extLst>
              <a:ext uri="{FF2B5EF4-FFF2-40B4-BE49-F238E27FC236}">
                <a16:creationId xmlns:a16="http://schemas.microsoft.com/office/drawing/2014/main" id="{AF534B45-4A88-7249-4A9E-294783F83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5B1BCD-3B18-9592-7345-B0FDCEC471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51937A-8BAA-445F-8628-B8E407E3C276}" type="slidenum">
              <a:rPr lang="en-US" smtClean="0"/>
              <a:t>‹#›</a:t>
            </a:fld>
            <a:endParaRPr lang="en-US"/>
          </a:p>
        </p:txBody>
      </p:sp>
    </p:spTree>
    <p:extLst>
      <p:ext uri="{BB962C8B-B14F-4D97-AF65-F5344CB8AC3E}">
        <p14:creationId xmlns:p14="http://schemas.microsoft.com/office/powerpoint/2010/main" val="1314106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lectronic System">
            <a:extLst>
              <a:ext uri="{FF2B5EF4-FFF2-40B4-BE49-F238E27FC236}">
                <a16:creationId xmlns:a16="http://schemas.microsoft.com/office/drawing/2014/main" id="{8F650CAD-3AB6-D892-487A-B20101F237C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28498-E2CC-9C34-BC8E-2DF1B8F8141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SharePoint Server: The Ultimate Installation and Configuration Guide</a:t>
            </a:r>
          </a:p>
        </p:txBody>
      </p:sp>
      <p:sp>
        <p:nvSpPr>
          <p:cNvPr id="3" name="Subtitle 2">
            <a:extLst>
              <a:ext uri="{FF2B5EF4-FFF2-40B4-BE49-F238E27FC236}">
                <a16:creationId xmlns:a16="http://schemas.microsoft.com/office/drawing/2014/main" id="{BAA4FCF6-18AB-F0F5-01EC-70D6F7864F5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Gursher Singh</a:t>
            </a:r>
          </a:p>
          <a:p>
            <a:r>
              <a:rPr lang="en-US" sz="2200">
                <a:solidFill>
                  <a:srgbClr val="FFFFFF"/>
                </a:solidFill>
              </a:rPr>
              <a:t>Jason Dhaliwal</a:t>
            </a:r>
          </a:p>
          <a:p>
            <a:r>
              <a:rPr lang="en-US" sz="2200">
                <a:solidFill>
                  <a:srgbClr val="FFFFFF"/>
                </a:solidFill>
              </a:rPr>
              <a:t>Jevin Heer</a:t>
            </a:r>
          </a:p>
          <a:p>
            <a:endParaRPr lang="en-US" sz="2200">
              <a:solidFill>
                <a:srgbClr val="FFFFFF"/>
              </a:solidFill>
            </a:endParaRPr>
          </a:p>
        </p:txBody>
      </p:sp>
    </p:spTree>
    <p:extLst>
      <p:ext uri="{BB962C8B-B14F-4D97-AF65-F5344CB8AC3E}">
        <p14:creationId xmlns:p14="http://schemas.microsoft.com/office/powerpoint/2010/main" val="75881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593F-33AF-DEBF-88D1-0A006B17C4A2}"/>
              </a:ext>
            </a:extLst>
          </p:cNvPr>
          <p:cNvSpPr>
            <a:spLocks noGrp="1"/>
          </p:cNvSpPr>
          <p:nvPr>
            <p:ph type="ctrTitle"/>
          </p:nvPr>
        </p:nvSpPr>
        <p:spPr>
          <a:xfrm>
            <a:off x="1524000" y="531629"/>
            <a:ext cx="9501963" cy="3572538"/>
          </a:xfrm>
        </p:spPr>
        <p:txBody>
          <a:bodyPr>
            <a:normAutofit/>
          </a:bodyPr>
          <a:lstStyle/>
          <a:p>
            <a:r>
              <a:rPr lang="en-CA" sz="4800" b="0" i="0" u="none" strike="noStrike" dirty="0">
                <a:solidFill>
                  <a:srgbClr val="000000"/>
                </a:solidFill>
                <a:effectLst/>
                <a:latin typeface="Arial" panose="020B0604020202020204" pitchFamily="34" charset="0"/>
              </a:rPr>
              <a:t>What Is Office 365 Cloud-Based SharePoint?</a:t>
            </a:r>
            <a:endParaRPr lang="en-US" sz="4800" dirty="0"/>
          </a:p>
        </p:txBody>
      </p:sp>
    </p:spTree>
    <p:extLst>
      <p:ext uri="{BB962C8B-B14F-4D97-AF65-F5344CB8AC3E}">
        <p14:creationId xmlns:p14="http://schemas.microsoft.com/office/powerpoint/2010/main" val="2130269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A350-C35E-6A72-BDEB-536FF080AF1B}"/>
              </a:ext>
            </a:extLst>
          </p:cNvPr>
          <p:cNvSpPr>
            <a:spLocks noGrp="1"/>
          </p:cNvSpPr>
          <p:nvPr>
            <p:ph type="title"/>
          </p:nvPr>
        </p:nvSpPr>
        <p:spPr/>
        <p:txBody>
          <a:bodyPr/>
          <a:lstStyle/>
          <a:p>
            <a:r>
              <a:rPr lang="en-CA" sz="4400" b="0" i="0" u="none" strike="noStrike" dirty="0">
                <a:solidFill>
                  <a:srgbClr val="000000"/>
                </a:solidFill>
                <a:effectLst/>
                <a:latin typeface="Arial" panose="020B0604020202020204" pitchFamily="34" charset="0"/>
              </a:rPr>
              <a:t>Brief Overview</a:t>
            </a:r>
            <a:endParaRPr lang="en-US" dirty="0"/>
          </a:p>
        </p:txBody>
      </p:sp>
      <p:sp>
        <p:nvSpPr>
          <p:cNvPr id="3" name="Content Placeholder 2">
            <a:extLst>
              <a:ext uri="{FF2B5EF4-FFF2-40B4-BE49-F238E27FC236}">
                <a16:creationId xmlns:a16="http://schemas.microsoft.com/office/drawing/2014/main" id="{995DE927-7C88-90AB-5BEB-C314327D69B4}"/>
              </a:ext>
            </a:extLst>
          </p:cNvPr>
          <p:cNvSpPr>
            <a:spLocks noGrp="1"/>
          </p:cNvSpPr>
          <p:nvPr>
            <p:ph idx="1"/>
          </p:nvPr>
        </p:nvSpPr>
        <p:spPr/>
        <p:txBody>
          <a:bodyPr>
            <a:normAutofit/>
          </a:bodyPr>
          <a:lstStyle/>
          <a:p>
            <a:r>
              <a:rPr lang="en-US" dirty="0"/>
              <a:t>Office 365 SharePoint is a cloud-based service that allows organizations to store, organize, share and access information from any device using only a web browser. </a:t>
            </a:r>
          </a:p>
          <a:p>
            <a:r>
              <a:rPr lang="en-US" dirty="0"/>
              <a:t>With the cloud-based SharePoint we do not need to install and deploy SharePoint Servers on-site, but rather subscribe to Microsoft 365 or to SharePoint Online to share documents and information throughout the organization</a:t>
            </a:r>
          </a:p>
        </p:txBody>
      </p:sp>
    </p:spTree>
    <p:extLst>
      <p:ext uri="{BB962C8B-B14F-4D97-AF65-F5344CB8AC3E}">
        <p14:creationId xmlns:p14="http://schemas.microsoft.com/office/powerpoint/2010/main" val="3776651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8C44-03BE-6857-A8CC-7CA79666D777}"/>
              </a:ext>
            </a:extLst>
          </p:cNvPr>
          <p:cNvSpPr>
            <a:spLocks noGrp="1"/>
          </p:cNvSpPr>
          <p:nvPr>
            <p:ph type="title"/>
          </p:nvPr>
        </p:nvSpPr>
        <p:spPr/>
        <p:txBody>
          <a:bodyPr/>
          <a:lstStyle/>
          <a:p>
            <a:r>
              <a:rPr lang="en-US" dirty="0"/>
              <a:t>Benefits vs Standard SharePoint Server</a:t>
            </a:r>
          </a:p>
        </p:txBody>
      </p:sp>
      <p:sp>
        <p:nvSpPr>
          <p:cNvPr id="3" name="Content Placeholder 2">
            <a:extLst>
              <a:ext uri="{FF2B5EF4-FFF2-40B4-BE49-F238E27FC236}">
                <a16:creationId xmlns:a16="http://schemas.microsoft.com/office/drawing/2014/main" id="{BE9891F6-4856-444F-525C-12301B5DE607}"/>
              </a:ext>
            </a:extLst>
          </p:cNvPr>
          <p:cNvSpPr>
            <a:spLocks noGrp="1"/>
          </p:cNvSpPr>
          <p:nvPr>
            <p:ph idx="1"/>
          </p:nvPr>
        </p:nvSpPr>
        <p:spPr/>
        <p:txBody>
          <a:bodyPr>
            <a:normAutofit/>
          </a:bodyPr>
          <a:lstStyle/>
          <a:p>
            <a:r>
              <a:rPr lang="en-US" dirty="0"/>
              <a:t>Subscription pricing: Businesses only pay for the licenses they need. This makes it easy to manage and cost-effective.</a:t>
            </a:r>
          </a:p>
          <a:p>
            <a:r>
              <a:rPr lang="en-US" dirty="0"/>
              <a:t>Cloud-based: Office 365 SharePoint is a cloud-based service hosted by Microsoft. This means that businesses do not need to invest in expensive hardware or software to run SharePoint.</a:t>
            </a:r>
          </a:p>
          <a:p>
            <a:r>
              <a:rPr lang="en-US" dirty="0"/>
              <a:t>Office 365 SharePoint also has the benefits of a regular SharePoint server such as scalability, ease of use, and supporting effortless real time collaboration.</a:t>
            </a:r>
          </a:p>
          <a:p>
            <a:endParaRPr lang="en-US" dirty="0"/>
          </a:p>
          <a:p>
            <a:endParaRPr lang="en-US" dirty="0"/>
          </a:p>
        </p:txBody>
      </p:sp>
    </p:spTree>
    <p:extLst>
      <p:ext uri="{BB962C8B-B14F-4D97-AF65-F5344CB8AC3E}">
        <p14:creationId xmlns:p14="http://schemas.microsoft.com/office/powerpoint/2010/main" val="3308481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DD6D-B876-CC87-E24B-81D9085C2A34}"/>
              </a:ext>
            </a:extLst>
          </p:cNvPr>
          <p:cNvSpPr>
            <a:spLocks noGrp="1"/>
          </p:cNvSpPr>
          <p:nvPr>
            <p:ph type="title"/>
          </p:nvPr>
        </p:nvSpPr>
        <p:spPr/>
        <p:txBody>
          <a:bodyPr/>
          <a:lstStyle/>
          <a:p>
            <a:r>
              <a:rPr lang="en-US" dirty="0"/>
              <a:t>Drawbacks vs Standard SharePoint Server</a:t>
            </a:r>
          </a:p>
        </p:txBody>
      </p:sp>
      <p:sp>
        <p:nvSpPr>
          <p:cNvPr id="3" name="Content Placeholder 2">
            <a:extLst>
              <a:ext uri="{FF2B5EF4-FFF2-40B4-BE49-F238E27FC236}">
                <a16:creationId xmlns:a16="http://schemas.microsoft.com/office/drawing/2014/main" id="{1ECCA17B-CBFC-B3CD-E652-A10D0D127EBB}"/>
              </a:ext>
            </a:extLst>
          </p:cNvPr>
          <p:cNvSpPr>
            <a:spLocks noGrp="1"/>
          </p:cNvSpPr>
          <p:nvPr>
            <p:ph idx="1"/>
          </p:nvPr>
        </p:nvSpPr>
        <p:spPr/>
        <p:txBody>
          <a:bodyPr>
            <a:normAutofit fontScale="92500"/>
          </a:bodyPr>
          <a:lstStyle/>
          <a:p>
            <a:r>
              <a:rPr lang="en-US" dirty="0"/>
              <a:t>Data Security: While SharePoint offers advanced security features, some businesses may be reluctant to store sensitive data in the cloud. This can be a disadvantage for businesses that require a high level of data security.</a:t>
            </a:r>
          </a:p>
          <a:p>
            <a:r>
              <a:rPr lang="en-US" dirty="0"/>
              <a:t>Internet Connectivity: Office 365 SharePoint requires an internet connection to access and use. This can be a disadvantage for businesses that have limited or unreliable internet connectivity.</a:t>
            </a:r>
          </a:p>
          <a:p>
            <a:r>
              <a:rPr lang="en-US" dirty="0"/>
              <a:t>Limited Customization: Office 365 SharePoint has some limitations when it comes to customization. While it is possible to customize cloud-based SharePoint, it is not as flexible as on-site SharePoint, this can be a disadvantage for businesses that require a high degree of customization.</a:t>
            </a:r>
          </a:p>
          <a:p>
            <a:endParaRPr lang="en-US" dirty="0"/>
          </a:p>
        </p:txBody>
      </p:sp>
    </p:spTree>
    <p:extLst>
      <p:ext uri="{BB962C8B-B14F-4D97-AF65-F5344CB8AC3E}">
        <p14:creationId xmlns:p14="http://schemas.microsoft.com/office/powerpoint/2010/main" val="1155170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76EA-2761-B96A-C19A-E9BDBE6F0D4E}"/>
              </a:ext>
            </a:extLst>
          </p:cNvPr>
          <p:cNvSpPr>
            <a:spLocks noGrp="1"/>
          </p:cNvSpPr>
          <p:nvPr>
            <p:ph type="title"/>
          </p:nvPr>
        </p:nvSpPr>
        <p:spPr/>
        <p:txBody>
          <a:bodyPr/>
          <a:lstStyle/>
          <a:p>
            <a:r>
              <a:rPr lang="en-US" dirty="0"/>
              <a:t>Use in Industry</a:t>
            </a:r>
          </a:p>
        </p:txBody>
      </p:sp>
      <p:sp>
        <p:nvSpPr>
          <p:cNvPr id="3" name="Content Placeholder 2">
            <a:extLst>
              <a:ext uri="{FF2B5EF4-FFF2-40B4-BE49-F238E27FC236}">
                <a16:creationId xmlns:a16="http://schemas.microsoft.com/office/drawing/2014/main" id="{103574DB-7D43-F0D7-FEC5-D52ADDAF6A2D}"/>
              </a:ext>
            </a:extLst>
          </p:cNvPr>
          <p:cNvSpPr>
            <a:spLocks noGrp="1"/>
          </p:cNvSpPr>
          <p:nvPr>
            <p:ph idx="1"/>
          </p:nvPr>
        </p:nvSpPr>
        <p:spPr>
          <a:xfrm>
            <a:off x="838200" y="1690688"/>
            <a:ext cx="10515600" cy="4486275"/>
          </a:xfrm>
        </p:spPr>
        <p:txBody>
          <a:bodyPr>
            <a:normAutofit fontScale="92500" lnSpcReduction="20000"/>
          </a:bodyPr>
          <a:lstStyle/>
          <a:p>
            <a:r>
              <a:rPr lang="en-US" dirty="0"/>
              <a:t>Government: Government agencies use SharePoint to manage documents, automate workflows, and improve collaboration between teams.</a:t>
            </a:r>
          </a:p>
          <a:p>
            <a:r>
              <a:rPr lang="en-US" dirty="0"/>
              <a:t>Finance: Financial institutions use SharePoint to manage documents, automate workflows, and improve collaboration between teams.</a:t>
            </a:r>
          </a:p>
          <a:p>
            <a:r>
              <a:rPr lang="en-US" dirty="0"/>
              <a:t>Education: Educational institutions use SharePoint to manage student records, collaborate on research, and improve communication between faculty and staff.</a:t>
            </a:r>
          </a:p>
          <a:p>
            <a:r>
              <a:rPr lang="en-US" dirty="0"/>
              <a:t>Manufacturing: Manufacturing companies use SharePoint to manage product development, improve supply chain management, and improve collaboration between teams.</a:t>
            </a:r>
          </a:p>
          <a:p>
            <a:r>
              <a:rPr lang="en-US" dirty="0"/>
              <a:t>Healthcare: Healthcare organizations use SharePoint to manage patient records, collaborate on research, and improve communication between healthcare providers.</a:t>
            </a:r>
          </a:p>
          <a:p>
            <a:endParaRPr lang="en-US" dirty="0"/>
          </a:p>
        </p:txBody>
      </p:sp>
    </p:spTree>
    <p:extLst>
      <p:ext uri="{BB962C8B-B14F-4D97-AF65-F5344CB8AC3E}">
        <p14:creationId xmlns:p14="http://schemas.microsoft.com/office/powerpoint/2010/main" val="1475792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E507-4B5F-3A69-590B-1FA0240DC63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FAF4641-3521-3F0A-695E-F5330B4F1DF2}"/>
              </a:ext>
            </a:extLst>
          </p:cNvPr>
          <p:cNvSpPr>
            <a:spLocks noGrp="1"/>
          </p:cNvSpPr>
          <p:nvPr>
            <p:ph idx="1"/>
          </p:nvPr>
        </p:nvSpPr>
        <p:spPr/>
        <p:txBody>
          <a:bodyPr/>
          <a:lstStyle/>
          <a:p>
            <a:r>
              <a:rPr lang="en-US" dirty="0"/>
              <a:t>In summary, Office 365 SharePoint is a powerful tool that can help organizations improve collaboration, productivity, and efficiency. It provides a centralized hub for document sharing, document and project management, as well as real-time collaboration. It is scalable, quite secure, and easy to use.</a:t>
            </a:r>
          </a:p>
          <a:p>
            <a:r>
              <a:rPr lang="en-US" dirty="0"/>
              <a:t>Office 365 cloud-based SharePoint is ideal for small to medium businesses who do not want to invest in a local SharePoint server, and would rather pay a subscription for a SharePoint server hosted by Microsoft.</a:t>
            </a:r>
          </a:p>
          <a:p>
            <a:endParaRPr lang="en-US" dirty="0"/>
          </a:p>
        </p:txBody>
      </p:sp>
    </p:spTree>
    <p:extLst>
      <p:ext uri="{BB962C8B-B14F-4D97-AF65-F5344CB8AC3E}">
        <p14:creationId xmlns:p14="http://schemas.microsoft.com/office/powerpoint/2010/main" val="1644852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A477-2EDB-275E-9C71-9108467B9487}"/>
              </a:ext>
            </a:extLst>
          </p:cNvPr>
          <p:cNvSpPr>
            <a:spLocks noGrp="1"/>
          </p:cNvSpPr>
          <p:nvPr>
            <p:ph type="title"/>
          </p:nvPr>
        </p:nvSpPr>
        <p:spPr>
          <a:xfrm>
            <a:off x="838200" y="355794"/>
            <a:ext cx="10515600" cy="1325563"/>
          </a:xfrm>
        </p:spPr>
        <p:txBody>
          <a:bodyPr/>
          <a:lstStyle/>
          <a:p>
            <a:r>
              <a:rPr lang="en-US" dirty="0"/>
              <a:t>Environment for Demo </a:t>
            </a:r>
            <a:r>
              <a:rPr lang="en-US" dirty="0" err="1"/>
              <a:t>Sharepoint</a:t>
            </a:r>
            <a:r>
              <a:rPr lang="en-US" dirty="0"/>
              <a:t> Server</a:t>
            </a:r>
          </a:p>
        </p:txBody>
      </p:sp>
      <p:sp>
        <p:nvSpPr>
          <p:cNvPr id="5" name="TextBox 4">
            <a:extLst>
              <a:ext uri="{FF2B5EF4-FFF2-40B4-BE49-F238E27FC236}">
                <a16:creationId xmlns:a16="http://schemas.microsoft.com/office/drawing/2014/main" id="{799BBEEA-BBA4-DE8A-E7FD-511981F43797}"/>
              </a:ext>
            </a:extLst>
          </p:cNvPr>
          <p:cNvSpPr txBox="1"/>
          <p:nvPr/>
        </p:nvSpPr>
        <p:spPr>
          <a:xfrm>
            <a:off x="494522" y="1567543"/>
            <a:ext cx="3694923" cy="1754326"/>
          </a:xfrm>
          <a:prstGeom prst="rect">
            <a:avLst/>
          </a:prstGeom>
          <a:noFill/>
        </p:spPr>
        <p:txBody>
          <a:bodyPr wrap="square" rtlCol="0">
            <a:spAutoFit/>
          </a:bodyPr>
          <a:lstStyle/>
          <a:p>
            <a:r>
              <a:rPr lang="en-US" dirty="0"/>
              <a:t>Active Directory and DNS Server</a:t>
            </a:r>
          </a:p>
          <a:p>
            <a:r>
              <a:rPr lang="en-US" dirty="0"/>
              <a:t>Hostname: CA-Van-JGJ-DC1</a:t>
            </a:r>
          </a:p>
          <a:p>
            <a:r>
              <a:rPr lang="en-US" dirty="0"/>
              <a:t>IP Address: 192.168.7.1</a:t>
            </a:r>
          </a:p>
          <a:p>
            <a:r>
              <a:rPr lang="en-US" dirty="0"/>
              <a:t>vCPU – 4</a:t>
            </a:r>
          </a:p>
          <a:p>
            <a:r>
              <a:rPr lang="en-US" dirty="0"/>
              <a:t>Memory – 4</a:t>
            </a:r>
          </a:p>
          <a:p>
            <a:r>
              <a:rPr lang="en-US" dirty="0"/>
              <a:t>Domain – Carabinieri.com</a:t>
            </a:r>
          </a:p>
        </p:txBody>
      </p:sp>
      <p:sp>
        <p:nvSpPr>
          <p:cNvPr id="8" name="TextBox 7">
            <a:extLst>
              <a:ext uri="{FF2B5EF4-FFF2-40B4-BE49-F238E27FC236}">
                <a16:creationId xmlns:a16="http://schemas.microsoft.com/office/drawing/2014/main" id="{5EF05AA1-BEED-E1AD-8F95-91DB7D3BCC36}"/>
              </a:ext>
            </a:extLst>
          </p:cNvPr>
          <p:cNvSpPr txBox="1"/>
          <p:nvPr/>
        </p:nvSpPr>
        <p:spPr>
          <a:xfrm>
            <a:off x="494522" y="3685592"/>
            <a:ext cx="3275045" cy="2062065"/>
          </a:xfrm>
          <a:prstGeom prst="rect">
            <a:avLst/>
          </a:prstGeom>
          <a:noFill/>
        </p:spPr>
        <p:txBody>
          <a:bodyPr wrap="square" rtlCol="0">
            <a:spAutoFit/>
          </a:bodyPr>
          <a:lstStyle/>
          <a:p>
            <a:r>
              <a:rPr lang="en-US" dirty="0" err="1"/>
              <a:t>Sharepoint</a:t>
            </a:r>
            <a:r>
              <a:rPr lang="en-US" dirty="0"/>
              <a:t> Server</a:t>
            </a:r>
          </a:p>
          <a:p>
            <a:r>
              <a:rPr lang="en-US" dirty="0"/>
              <a:t>Hostname: CA-Van-SP</a:t>
            </a:r>
          </a:p>
          <a:p>
            <a:r>
              <a:rPr lang="en-US" dirty="0"/>
              <a:t>IP Address: 192.168.7.4</a:t>
            </a:r>
          </a:p>
          <a:p>
            <a:r>
              <a:rPr lang="en-US" dirty="0"/>
              <a:t>vCPU – 4</a:t>
            </a:r>
          </a:p>
          <a:p>
            <a:r>
              <a:rPr lang="en-US" dirty="0"/>
              <a:t>Memory – 6</a:t>
            </a:r>
          </a:p>
          <a:p>
            <a:r>
              <a:rPr lang="en-US" dirty="0"/>
              <a:t>Domain – Carabinieri.com</a:t>
            </a:r>
          </a:p>
          <a:p>
            <a:endParaRPr lang="en-US" dirty="0"/>
          </a:p>
        </p:txBody>
      </p:sp>
      <p:sp>
        <p:nvSpPr>
          <p:cNvPr id="9" name="TextBox 8">
            <a:extLst>
              <a:ext uri="{FF2B5EF4-FFF2-40B4-BE49-F238E27FC236}">
                <a16:creationId xmlns:a16="http://schemas.microsoft.com/office/drawing/2014/main" id="{4B840115-FF24-BBAB-4B56-7BF8E13319FB}"/>
              </a:ext>
            </a:extLst>
          </p:cNvPr>
          <p:cNvSpPr txBox="1"/>
          <p:nvPr/>
        </p:nvSpPr>
        <p:spPr>
          <a:xfrm>
            <a:off x="7640216" y="1633781"/>
            <a:ext cx="3191070" cy="1754326"/>
          </a:xfrm>
          <a:prstGeom prst="rect">
            <a:avLst/>
          </a:prstGeom>
          <a:noFill/>
        </p:spPr>
        <p:txBody>
          <a:bodyPr wrap="square" rtlCol="0">
            <a:spAutoFit/>
          </a:bodyPr>
          <a:lstStyle/>
          <a:p>
            <a:r>
              <a:rPr lang="en-US" dirty="0"/>
              <a:t>SQL Server </a:t>
            </a:r>
          </a:p>
          <a:p>
            <a:r>
              <a:rPr lang="en-US" dirty="0"/>
              <a:t>Hostname: CA-Van-SQL</a:t>
            </a:r>
          </a:p>
          <a:p>
            <a:r>
              <a:rPr lang="en-US" dirty="0"/>
              <a:t>IP Address: 192.168.7.3</a:t>
            </a:r>
          </a:p>
          <a:p>
            <a:r>
              <a:rPr lang="en-US" dirty="0"/>
              <a:t>vCPU – 4</a:t>
            </a:r>
          </a:p>
          <a:p>
            <a:r>
              <a:rPr lang="en-US" dirty="0"/>
              <a:t>Memory – 6</a:t>
            </a:r>
          </a:p>
          <a:p>
            <a:r>
              <a:rPr lang="en-US" dirty="0"/>
              <a:t>Domain – Carabinieri.com</a:t>
            </a:r>
          </a:p>
        </p:txBody>
      </p:sp>
      <p:sp>
        <p:nvSpPr>
          <p:cNvPr id="10" name="TextBox 9">
            <a:extLst>
              <a:ext uri="{FF2B5EF4-FFF2-40B4-BE49-F238E27FC236}">
                <a16:creationId xmlns:a16="http://schemas.microsoft.com/office/drawing/2014/main" id="{FC2A908E-6525-FCD4-300A-690408C1AD84}"/>
              </a:ext>
            </a:extLst>
          </p:cNvPr>
          <p:cNvSpPr txBox="1"/>
          <p:nvPr/>
        </p:nvSpPr>
        <p:spPr>
          <a:xfrm>
            <a:off x="7640216" y="3993331"/>
            <a:ext cx="3191070" cy="1754326"/>
          </a:xfrm>
          <a:prstGeom prst="rect">
            <a:avLst/>
          </a:prstGeom>
          <a:noFill/>
        </p:spPr>
        <p:txBody>
          <a:bodyPr wrap="square" rtlCol="0">
            <a:spAutoFit/>
          </a:bodyPr>
          <a:lstStyle/>
          <a:p>
            <a:r>
              <a:rPr lang="en-US" dirty="0"/>
              <a:t>Client </a:t>
            </a:r>
          </a:p>
          <a:p>
            <a:r>
              <a:rPr lang="en-US" dirty="0"/>
              <a:t>IP Address: 192.168.7.2</a:t>
            </a:r>
          </a:p>
          <a:p>
            <a:r>
              <a:rPr lang="en-US" dirty="0"/>
              <a:t>vCPU – 4</a:t>
            </a:r>
          </a:p>
          <a:p>
            <a:r>
              <a:rPr lang="en-US" dirty="0"/>
              <a:t>Memory – 4</a:t>
            </a:r>
          </a:p>
          <a:p>
            <a:r>
              <a:rPr lang="en-US" dirty="0"/>
              <a:t>Domain – Carabinieri.com</a:t>
            </a:r>
          </a:p>
          <a:p>
            <a:endParaRPr lang="en-US" dirty="0"/>
          </a:p>
        </p:txBody>
      </p:sp>
      <p:pic>
        <p:nvPicPr>
          <p:cNvPr id="13" name="Picture 12">
            <a:extLst>
              <a:ext uri="{FF2B5EF4-FFF2-40B4-BE49-F238E27FC236}">
                <a16:creationId xmlns:a16="http://schemas.microsoft.com/office/drawing/2014/main" id="{66D8DDA4-8E31-406C-8CD4-F4AA154FDB92}"/>
              </a:ext>
            </a:extLst>
          </p:cNvPr>
          <p:cNvPicPr>
            <a:picLocks noChangeAspect="1"/>
          </p:cNvPicPr>
          <p:nvPr/>
        </p:nvPicPr>
        <p:blipFill>
          <a:blip r:embed="rId3"/>
          <a:stretch>
            <a:fillRect/>
          </a:stretch>
        </p:blipFill>
        <p:spPr>
          <a:xfrm>
            <a:off x="4113245" y="1335201"/>
            <a:ext cx="3004457" cy="4414712"/>
          </a:xfrm>
          <a:prstGeom prst="rect">
            <a:avLst/>
          </a:prstGeom>
        </p:spPr>
      </p:pic>
    </p:spTree>
    <p:extLst>
      <p:ext uri="{BB962C8B-B14F-4D97-AF65-F5344CB8AC3E}">
        <p14:creationId xmlns:p14="http://schemas.microsoft.com/office/powerpoint/2010/main" val="258589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8256-EC82-846D-FA72-6F7EA845C590}"/>
              </a:ext>
            </a:extLst>
          </p:cNvPr>
          <p:cNvSpPr>
            <a:spLocks noGrp="1"/>
          </p:cNvSpPr>
          <p:nvPr>
            <p:ph type="title"/>
          </p:nvPr>
        </p:nvSpPr>
        <p:spPr/>
        <p:txBody>
          <a:bodyPr/>
          <a:lstStyle/>
          <a:p>
            <a:pPr algn="ctr"/>
            <a:r>
              <a:rPr lang="en-US" dirty="0"/>
              <a:t>Installation STEP-BY-STEP</a:t>
            </a:r>
          </a:p>
        </p:txBody>
      </p:sp>
      <p:sp>
        <p:nvSpPr>
          <p:cNvPr id="3" name="Content Placeholder 2">
            <a:extLst>
              <a:ext uri="{FF2B5EF4-FFF2-40B4-BE49-F238E27FC236}">
                <a16:creationId xmlns:a16="http://schemas.microsoft.com/office/drawing/2014/main" id="{C4F1BD9A-5A0D-0FAE-665B-C6ED830290D1}"/>
              </a:ext>
            </a:extLst>
          </p:cNvPr>
          <p:cNvSpPr>
            <a:spLocks noGrp="1"/>
          </p:cNvSpPr>
          <p:nvPr>
            <p:ph idx="1"/>
          </p:nvPr>
        </p:nvSpPr>
        <p:spPr/>
        <p:txBody>
          <a:bodyPr/>
          <a:lstStyle/>
          <a:p>
            <a:r>
              <a:rPr lang="en-US" b="0" i="0" dirty="0">
                <a:effectLst/>
                <a:latin typeface="Roboto" panose="02000000000000000000" pitchFamily="2" charset="0"/>
              </a:rPr>
              <a:t>Step 1- Install &amp; Configure SQL Server 2019</a:t>
            </a:r>
          </a:p>
          <a:p>
            <a:pPr lvl="1"/>
            <a:r>
              <a:rPr lang="en-US" b="0" i="0" dirty="0">
                <a:effectLst/>
                <a:latin typeface="Roboto" panose="02000000000000000000" pitchFamily="2" charset="0"/>
              </a:rPr>
              <a:t>Database engine services </a:t>
            </a:r>
          </a:p>
          <a:p>
            <a:pPr lvl="1"/>
            <a:r>
              <a:rPr lang="en-US" b="0" i="0" dirty="0">
                <a:effectLst/>
                <a:latin typeface="Roboto" panose="02000000000000000000" pitchFamily="2" charset="0"/>
              </a:rPr>
              <a:t>Full-text and Semantic Extractions </a:t>
            </a:r>
          </a:p>
          <a:p>
            <a:pPr lvl="1"/>
            <a:r>
              <a:rPr lang="en-US" b="0" i="0" dirty="0">
                <a:effectLst/>
                <a:latin typeface="Roboto" panose="02000000000000000000" pitchFamily="2" charset="0"/>
              </a:rPr>
              <a:t>Analysis Services</a:t>
            </a:r>
          </a:p>
          <a:p>
            <a:r>
              <a:rPr lang="en-US" b="0" i="0" dirty="0">
                <a:effectLst/>
                <a:latin typeface="Roboto" panose="02000000000000000000" pitchFamily="2" charset="0"/>
              </a:rPr>
              <a:t>Step 2-Install SQL Server Management Studio and Give Required access to the SharePoint Service account </a:t>
            </a:r>
          </a:p>
          <a:p>
            <a:pPr lvl="1"/>
            <a:r>
              <a:rPr lang="en-US" b="0" i="0" dirty="0" err="1">
                <a:effectLst/>
                <a:latin typeface="Roboto" panose="02000000000000000000" pitchFamily="2" charset="0"/>
              </a:rPr>
              <a:t>dbcreator</a:t>
            </a:r>
            <a:r>
              <a:rPr lang="en-US" b="0" i="0" dirty="0">
                <a:effectLst/>
                <a:latin typeface="Roboto" panose="02000000000000000000" pitchFamily="2" charset="0"/>
              </a:rPr>
              <a:t> </a:t>
            </a:r>
          </a:p>
          <a:p>
            <a:pPr lvl="1"/>
            <a:r>
              <a:rPr lang="en-US" b="0" i="0" dirty="0">
                <a:effectLst/>
                <a:latin typeface="Roboto" panose="02000000000000000000" pitchFamily="2" charset="0"/>
              </a:rPr>
              <a:t>public </a:t>
            </a:r>
          </a:p>
          <a:p>
            <a:pPr lvl="1"/>
            <a:r>
              <a:rPr lang="en-US" b="0" i="0" dirty="0" err="1">
                <a:effectLst/>
                <a:latin typeface="Roboto" panose="02000000000000000000" pitchFamily="2" charset="0"/>
              </a:rPr>
              <a:t>securityadmin</a:t>
            </a:r>
            <a:r>
              <a:rPr lang="en-US" b="0" i="0" dirty="0">
                <a:effectLst/>
                <a:latin typeface="Roboto" panose="02000000000000000000" pitchFamily="2" charset="0"/>
              </a:rPr>
              <a:t> </a:t>
            </a:r>
          </a:p>
          <a:p>
            <a:pPr lvl="1"/>
            <a:r>
              <a:rPr lang="en-US" b="0" i="0" dirty="0">
                <a:effectLst/>
                <a:latin typeface="Roboto" panose="02000000000000000000" pitchFamily="2" charset="0"/>
              </a:rPr>
              <a:t>sysadmin </a:t>
            </a:r>
          </a:p>
        </p:txBody>
      </p:sp>
    </p:spTree>
    <p:extLst>
      <p:ext uri="{BB962C8B-B14F-4D97-AF65-F5344CB8AC3E}">
        <p14:creationId xmlns:p14="http://schemas.microsoft.com/office/powerpoint/2010/main" val="75244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E922-E66C-36B6-33A7-CE90A1649A8E}"/>
              </a:ext>
            </a:extLst>
          </p:cNvPr>
          <p:cNvSpPr>
            <a:spLocks noGrp="1"/>
          </p:cNvSpPr>
          <p:nvPr>
            <p:ph type="title"/>
          </p:nvPr>
        </p:nvSpPr>
        <p:spPr/>
        <p:txBody>
          <a:bodyPr/>
          <a:lstStyle/>
          <a:p>
            <a:pPr algn="ctr"/>
            <a:r>
              <a:rPr lang="en-US" dirty="0"/>
              <a:t>Installation STEP-BY-STEP</a:t>
            </a:r>
          </a:p>
        </p:txBody>
      </p:sp>
      <p:sp>
        <p:nvSpPr>
          <p:cNvPr id="3" name="Content Placeholder 2">
            <a:extLst>
              <a:ext uri="{FF2B5EF4-FFF2-40B4-BE49-F238E27FC236}">
                <a16:creationId xmlns:a16="http://schemas.microsoft.com/office/drawing/2014/main" id="{B4874C84-3190-CBA8-185F-67F3C8FD3901}"/>
              </a:ext>
            </a:extLst>
          </p:cNvPr>
          <p:cNvSpPr>
            <a:spLocks noGrp="1"/>
          </p:cNvSpPr>
          <p:nvPr>
            <p:ph idx="1"/>
          </p:nvPr>
        </p:nvSpPr>
        <p:spPr/>
        <p:txBody>
          <a:bodyPr/>
          <a:lstStyle/>
          <a:p>
            <a:r>
              <a:rPr lang="en-US" b="0" i="0" dirty="0">
                <a:effectLst/>
                <a:latin typeface="Roboto" panose="02000000000000000000" pitchFamily="2" charset="0"/>
              </a:rPr>
              <a:t>Step 3 - Run SharePoint 2019 Pre-Requirements Installation and reboot server </a:t>
            </a:r>
          </a:p>
          <a:p>
            <a:r>
              <a:rPr lang="en-US" b="0" i="0" dirty="0">
                <a:effectLst/>
                <a:latin typeface="Roboto" panose="02000000000000000000" pitchFamily="2" charset="0"/>
              </a:rPr>
              <a:t>Step 4 - Run the SharePoint Server 2019 Installation </a:t>
            </a:r>
          </a:p>
          <a:p>
            <a:r>
              <a:rPr lang="en-US" b="0" i="0" dirty="0">
                <a:effectLst/>
                <a:latin typeface="Roboto" panose="02000000000000000000" pitchFamily="2" charset="0"/>
              </a:rPr>
              <a:t>Step 5 - Configure SharePoint Server 2019 </a:t>
            </a:r>
          </a:p>
          <a:p>
            <a:r>
              <a:rPr lang="en-US" b="0" i="0" dirty="0">
                <a:effectLst/>
                <a:latin typeface="Roboto" panose="02000000000000000000" pitchFamily="2" charset="0"/>
              </a:rPr>
              <a:t>Step 6-Validate SharePoint Server 2019 Installation</a:t>
            </a:r>
            <a:endParaRPr lang="en-US" dirty="0"/>
          </a:p>
          <a:p>
            <a:endParaRPr lang="en-US" dirty="0"/>
          </a:p>
        </p:txBody>
      </p:sp>
    </p:spTree>
    <p:extLst>
      <p:ext uri="{BB962C8B-B14F-4D97-AF65-F5344CB8AC3E}">
        <p14:creationId xmlns:p14="http://schemas.microsoft.com/office/powerpoint/2010/main" val="1910497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5046-39B2-D449-5A4A-51211AA02786}"/>
              </a:ext>
            </a:extLst>
          </p:cNvPr>
          <p:cNvSpPr>
            <a:spLocks noGrp="1"/>
          </p:cNvSpPr>
          <p:nvPr>
            <p:ph type="title"/>
          </p:nvPr>
        </p:nvSpPr>
        <p:spPr/>
        <p:txBody>
          <a:bodyPr/>
          <a:lstStyle/>
          <a:p>
            <a:pPr algn="ctr"/>
            <a:r>
              <a:rPr lang="en-US" dirty="0"/>
              <a:t>SQL installation guide </a:t>
            </a:r>
          </a:p>
        </p:txBody>
      </p:sp>
      <p:pic>
        <p:nvPicPr>
          <p:cNvPr id="5" name="Content Placeholder 4">
            <a:extLst>
              <a:ext uri="{FF2B5EF4-FFF2-40B4-BE49-F238E27FC236}">
                <a16:creationId xmlns:a16="http://schemas.microsoft.com/office/drawing/2014/main" id="{2D6C67E1-823E-A487-B8DC-8507A463D37B}"/>
              </a:ext>
            </a:extLst>
          </p:cNvPr>
          <p:cNvPicPr>
            <a:picLocks noGrp="1" noChangeAspect="1"/>
          </p:cNvPicPr>
          <p:nvPr>
            <p:ph idx="1"/>
          </p:nvPr>
        </p:nvPicPr>
        <p:blipFill>
          <a:blip r:embed="rId2"/>
          <a:stretch>
            <a:fillRect/>
          </a:stretch>
        </p:blipFill>
        <p:spPr>
          <a:xfrm>
            <a:off x="3215899" y="1805960"/>
            <a:ext cx="5760202" cy="4351338"/>
          </a:xfrm>
        </p:spPr>
      </p:pic>
    </p:spTree>
    <p:extLst>
      <p:ext uri="{BB962C8B-B14F-4D97-AF65-F5344CB8AC3E}">
        <p14:creationId xmlns:p14="http://schemas.microsoft.com/office/powerpoint/2010/main" val="24052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8C37-DCDA-0DB6-D9F3-6A7162647303}"/>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dirty="0"/>
              <a:t>What is SharePoint</a:t>
            </a:r>
          </a:p>
        </p:txBody>
      </p:sp>
      <p:pic>
        <p:nvPicPr>
          <p:cNvPr id="1028" name="Picture 4" descr="SharePoint grid and responsive design | Microsoft Learn">
            <a:extLst>
              <a:ext uri="{FF2B5EF4-FFF2-40B4-BE49-F238E27FC236}">
                <a16:creationId xmlns:a16="http://schemas.microsoft.com/office/drawing/2014/main" id="{66F80C60-1EEF-5A84-006A-D1121E0DDA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60212" y="1715594"/>
            <a:ext cx="8631868" cy="4855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harePoint Migration &amp; Implementation | Quisitive">
            <a:extLst>
              <a:ext uri="{FF2B5EF4-FFF2-40B4-BE49-F238E27FC236}">
                <a16:creationId xmlns:a16="http://schemas.microsoft.com/office/drawing/2014/main" id="{B2BED5A9-5179-0727-0B8A-23028718EB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4668" y="-223647"/>
            <a:ext cx="4483510" cy="224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7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938D9-10B1-0659-14B0-E4969A582694}"/>
              </a:ext>
            </a:extLst>
          </p:cNvPr>
          <p:cNvSpPr>
            <a:spLocks noGrp="1"/>
          </p:cNvSpPr>
          <p:nvPr>
            <p:ph type="title"/>
          </p:nvPr>
        </p:nvSpPr>
        <p:spPr>
          <a:xfrm>
            <a:off x="6739128" y="638089"/>
            <a:ext cx="4818888" cy="1476801"/>
          </a:xfrm>
        </p:spPr>
        <p:txBody>
          <a:bodyPr anchor="b">
            <a:normAutofit fontScale="90000"/>
          </a:bodyPr>
          <a:lstStyle/>
          <a:p>
            <a:r>
              <a:rPr lang="en-US" sz="5400" dirty="0"/>
              <a:t>Feature Selection</a:t>
            </a:r>
          </a:p>
        </p:txBody>
      </p:sp>
      <p:pic>
        <p:nvPicPr>
          <p:cNvPr id="7" name="Content Placeholder 6">
            <a:extLst>
              <a:ext uri="{FF2B5EF4-FFF2-40B4-BE49-F238E27FC236}">
                <a16:creationId xmlns:a16="http://schemas.microsoft.com/office/drawing/2014/main" id="{D617CD8D-0A0E-5458-75F4-8201F02CBB6D}"/>
              </a:ext>
            </a:extLst>
          </p:cNvPr>
          <p:cNvPicPr>
            <a:picLocks noChangeAspect="1"/>
          </p:cNvPicPr>
          <p:nvPr/>
        </p:nvPicPr>
        <p:blipFill>
          <a:blip r:embed="rId3"/>
          <a:stretch>
            <a:fillRect/>
          </a:stretch>
        </p:blipFill>
        <p:spPr>
          <a:xfrm>
            <a:off x="630936" y="1381887"/>
            <a:ext cx="5458968" cy="4094226"/>
          </a:xfrm>
          <a:prstGeom prst="rect">
            <a:avLst/>
          </a:prstGeom>
        </p:spPr>
      </p:pic>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0">
            <a:extLst>
              <a:ext uri="{FF2B5EF4-FFF2-40B4-BE49-F238E27FC236}">
                <a16:creationId xmlns:a16="http://schemas.microsoft.com/office/drawing/2014/main" id="{3B7C0EA6-65B5-1A20-C3F5-0580F38410A1}"/>
              </a:ext>
            </a:extLst>
          </p:cNvPr>
          <p:cNvSpPr>
            <a:spLocks noGrp="1"/>
          </p:cNvSpPr>
          <p:nvPr>
            <p:ph idx="1"/>
          </p:nvPr>
        </p:nvSpPr>
        <p:spPr>
          <a:xfrm>
            <a:off x="6739128" y="2664886"/>
            <a:ext cx="4818888" cy="3550789"/>
          </a:xfrm>
        </p:spPr>
        <p:txBody>
          <a:bodyPr anchor="t">
            <a:normAutofit/>
          </a:bodyPr>
          <a:lstStyle/>
          <a:p>
            <a:pPr marL="457200" lvl="1" indent="0">
              <a:buNone/>
            </a:pPr>
            <a:r>
              <a:rPr lang="en-US" b="1" i="0" dirty="0">
                <a:effectLst/>
                <a:latin typeface="Roboto" panose="02000000000000000000" pitchFamily="2" charset="0"/>
              </a:rPr>
              <a:t>DATABASE ENGINE SERVICES</a:t>
            </a:r>
          </a:p>
          <a:p>
            <a:pPr marL="457200" lvl="1" indent="0">
              <a:buNone/>
            </a:pPr>
            <a:r>
              <a:rPr lang="en-US" b="0" i="0" dirty="0">
                <a:effectLst/>
                <a:latin typeface="__fkGroteskNeue_532e43"/>
              </a:rPr>
              <a:t>This is the core service for storing, processing, and securing data, and other components that run as services in the system background and provide core operating system features.</a:t>
            </a:r>
            <a:endParaRPr lang="en-US" b="1" i="0" dirty="0">
              <a:effectLst/>
              <a:latin typeface="Roboto" panose="02000000000000000000" pitchFamily="2" charset="0"/>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10E93B8-4243-BBCC-7A5A-A239FA06DE8D}"/>
                  </a:ext>
                </a:extLst>
              </p14:cNvPr>
              <p14:cNvContentPartPr/>
              <p14:nvPr/>
            </p14:nvContentPartPr>
            <p14:xfrm>
              <a:off x="2387560" y="2893900"/>
              <a:ext cx="891720" cy="42840"/>
            </p14:xfrm>
          </p:contentPart>
        </mc:Choice>
        <mc:Fallback xmlns="">
          <p:pic>
            <p:nvPicPr>
              <p:cNvPr id="9" name="Ink 8">
                <a:extLst>
                  <a:ext uri="{FF2B5EF4-FFF2-40B4-BE49-F238E27FC236}">
                    <a16:creationId xmlns:a16="http://schemas.microsoft.com/office/drawing/2014/main" id="{510E93B8-4243-BBCC-7A5A-A239FA06DE8D}"/>
                  </a:ext>
                </a:extLst>
              </p:cNvPr>
              <p:cNvPicPr/>
              <p:nvPr/>
            </p:nvPicPr>
            <p:blipFill>
              <a:blip r:embed="rId5"/>
              <a:stretch>
                <a:fillRect/>
              </a:stretch>
            </p:blipFill>
            <p:spPr>
              <a:xfrm>
                <a:off x="2369560" y="2857900"/>
                <a:ext cx="927360" cy="114480"/>
              </a:xfrm>
              <a:prstGeom prst="rect">
                <a:avLst/>
              </a:prstGeom>
            </p:spPr>
          </p:pic>
        </mc:Fallback>
      </mc:AlternateContent>
    </p:spTree>
    <p:extLst>
      <p:ext uri="{BB962C8B-B14F-4D97-AF65-F5344CB8AC3E}">
        <p14:creationId xmlns:p14="http://schemas.microsoft.com/office/powerpoint/2010/main" val="289970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938D9-10B1-0659-14B0-E4969A582694}"/>
              </a:ext>
            </a:extLst>
          </p:cNvPr>
          <p:cNvSpPr>
            <a:spLocks noGrp="1"/>
          </p:cNvSpPr>
          <p:nvPr>
            <p:ph type="title"/>
          </p:nvPr>
        </p:nvSpPr>
        <p:spPr>
          <a:xfrm>
            <a:off x="6739128" y="638089"/>
            <a:ext cx="4818888" cy="1476801"/>
          </a:xfrm>
        </p:spPr>
        <p:txBody>
          <a:bodyPr anchor="b">
            <a:normAutofit fontScale="90000"/>
          </a:bodyPr>
          <a:lstStyle/>
          <a:p>
            <a:r>
              <a:rPr lang="en-US" sz="5400" dirty="0"/>
              <a:t>Feature Selection</a:t>
            </a:r>
          </a:p>
        </p:txBody>
      </p:sp>
      <p:pic>
        <p:nvPicPr>
          <p:cNvPr id="7" name="Content Placeholder 6">
            <a:extLst>
              <a:ext uri="{FF2B5EF4-FFF2-40B4-BE49-F238E27FC236}">
                <a16:creationId xmlns:a16="http://schemas.microsoft.com/office/drawing/2014/main" id="{D617CD8D-0A0E-5458-75F4-8201F02CBB6D}"/>
              </a:ext>
            </a:extLst>
          </p:cNvPr>
          <p:cNvPicPr>
            <a:picLocks noChangeAspect="1"/>
          </p:cNvPicPr>
          <p:nvPr/>
        </p:nvPicPr>
        <p:blipFill>
          <a:blip r:embed="rId2"/>
          <a:stretch>
            <a:fillRect/>
          </a:stretch>
        </p:blipFill>
        <p:spPr>
          <a:xfrm>
            <a:off x="630936" y="1381887"/>
            <a:ext cx="5458968" cy="4094226"/>
          </a:xfrm>
          <a:prstGeom prst="rect">
            <a:avLst/>
          </a:prstGeom>
        </p:spPr>
      </p:pic>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0">
            <a:extLst>
              <a:ext uri="{FF2B5EF4-FFF2-40B4-BE49-F238E27FC236}">
                <a16:creationId xmlns:a16="http://schemas.microsoft.com/office/drawing/2014/main" id="{3B7C0EA6-65B5-1A20-C3F5-0580F38410A1}"/>
              </a:ext>
            </a:extLst>
          </p:cNvPr>
          <p:cNvSpPr>
            <a:spLocks noGrp="1"/>
          </p:cNvSpPr>
          <p:nvPr>
            <p:ph idx="1"/>
          </p:nvPr>
        </p:nvSpPr>
        <p:spPr>
          <a:xfrm>
            <a:off x="6739128" y="2664886"/>
            <a:ext cx="4818888" cy="3550789"/>
          </a:xfrm>
        </p:spPr>
        <p:txBody>
          <a:bodyPr anchor="t">
            <a:normAutofit/>
          </a:bodyPr>
          <a:lstStyle/>
          <a:p>
            <a:pPr marL="457200" lvl="1" indent="0">
              <a:buNone/>
            </a:pPr>
            <a:r>
              <a:rPr lang="en-US" b="1" dirty="0">
                <a:latin typeface="Roboto" panose="02000000000000000000" pitchFamily="2" charset="0"/>
              </a:rPr>
              <a:t>FULL-TEXT AND SEMANTIC EXTRACTIONS</a:t>
            </a:r>
          </a:p>
          <a:p>
            <a:pPr marL="457200" lvl="1" indent="0">
              <a:buNone/>
            </a:pPr>
            <a:r>
              <a:rPr lang="en-US" dirty="0">
                <a:latin typeface="__fkGroteskNeue_532e43"/>
              </a:rPr>
              <a:t>E</a:t>
            </a:r>
            <a:r>
              <a:rPr lang="en-US" b="0" i="0" dirty="0">
                <a:effectLst/>
                <a:latin typeface="__fkGroteskNeue_532e43"/>
              </a:rPr>
              <a:t>nable text-based searching and analysis by adding the ability for SQL Server to determine key words in documents.</a:t>
            </a:r>
            <a:endParaRPr lang="en-US" b="1" dirty="0">
              <a:latin typeface="Roboto" panose="02000000000000000000" pitchFamily="2" charset="0"/>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CFADCCC-8E05-1E24-3AFB-DF335F52E00F}"/>
                  </a:ext>
                </a:extLst>
              </p14:cNvPr>
              <p14:cNvContentPartPr/>
              <p14:nvPr/>
            </p14:nvContentPartPr>
            <p14:xfrm>
              <a:off x="2525970" y="3516480"/>
              <a:ext cx="1460160" cy="58320"/>
            </p14:xfrm>
          </p:contentPart>
        </mc:Choice>
        <mc:Fallback xmlns="">
          <p:pic>
            <p:nvPicPr>
              <p:cNvPr id="12" name="Ink 11">
                <a:extLst>
                  <a:ext uri="{FF2B5EF4-FFF2-40B4-BE49-F238E27FC236}">
                    <a16:creationId xmlns:a16="http://schemas.microsoft.com/office/drawing/2014/main" id="{2CFADCCC-8E05-1E24-3AFB-DF335F52E00F}"/>
                  </a:ext>
                </a:extLst>
              </p:cNvPr>
              <p:cNvPicPr/>
              <p:nvPr/>
            </p:nvPicPr>
            <p:blipFill>
              <a:blip r:embed="rId4"/>
              <a:stretch>
                <a:fillRect/>
              </a:stretch>
            </p:blipFill>
            <p:spPr>
              <a:xfrm>
                <a:off x="2507970" y="3480256"/>
                <a:ext cx="1495800" cy="130405"/>
              </a:xfrm>
              <a:prstGeom prst="rect">
                <a:avLst/>
              </a:prstGeom>
            </p:spPr>
          </p:pic>
        </mc:Fallback>
      </mc:AlternateContent>
    </p:spTree>
    <p:extLst>
      <p:ext uri="{BB962C8B-B14F-4D97-AF65-F5344CB8AC3E}">
        <p14:creationId xmlns:p14="http://schemas.microsoft.com/office/powerpoint/2010/main" val="735931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938D9-10B1-0659-14B0-E4969A582694}"/>
              </a:ext>
            </a:extLst>
          </p:cNvPr>
          <p:cNvSpPr>
            <a:spLocks noGrp="1"/>
          </p:cNvSpPr>
          <p:nvPr>
            <p:ph type="title"/>
          </p:nvPr>
        </p:nvSpPr>
        <p:spPr>
          <a:xfrm>
            <a:off x="6739128" y="638089"/>
            <a:ext cx="4818888" cy="1476801"/>
          </a:xfrm>
        </p:spPr>
        <p:txBody>
          <a:bodyPr anchor="b">
            <a:normAutofit fontScale="90000"/>
          </a:bodyPr>
          <a:lstStyle/>
          <a:p>
            <a:r>
              <a:rPr lang="en-US" sz="5400" dirty="0"/>
              <a:t>Feature Selection</a:t>
            </a:r>
          </a:p>
        </p:txBody>
      </p:sp>
      <p:pic>
        <p:nvPicPr>
          <p:cNvPr id="7" name="Content Placeholder 6">
            <a:extLst>
              <a:ext uri="{FF2B5EF4-FFF2-40B4-BE49-F238E27FC236}">
                <a16:creationId xmlns:a16="http://schemas.microsoft.com/office/drawing/2014/main" id="{D617CD8D-0A0E-5458-75F4-8201F02CBB6D}"/>
              </a:ext>
            </a:extLst>
          </p:cNvPr>
          <p:cNvPicPr>
            <a:picLocks noChangeAspect="1"/>
          </p:cNvPicPr>
          <p:nvPr/>
        </p:nvPicPr>
        <p:blipFill>
          <a:blip r:embed="rId2"/>
          <a:stretch>
            <a:fillRect/>
          </a:stretch>
        </p:blipFill>
        <p:spPr>
          <a:xfrm>
            <a:off x="630936" y="1381887"/>
            <a:ext cx="5458968" cy="4094226"/>
          </a:xfrm>
          <a:prstGeom prst="rect">
            <a:avLst/>
          </a:prstGeom>
        </p:spPr>
      </p:pic>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0">
            <a:extLst>
              <a:ext uri="{FF2B5EF4-FFF2-40B4-BE49-F238E27FC236}">
                <a16:creationId xmlns:a16="http://schemas.microsoft.com/office/drawing/2014/main" id="{3B7C0EA6-65B5-1A20-C3F5-0580F38410A1}"/>
              </a:ext>
            </a:extLst>
          </p:cNvPr>
          <p:cNvSpPr>
            <a:spLocks noGrp="1"/>
          </p:cNvSpPr>
          <p:nvPr>
            <p:ph idx="1"/>
          </p:nvPr>
        </p:nvSpPr>
        <p:spPr>
          <a:xfrm>
            <a:off x="6739128" y="2664886"/>
            <a:ext cx="4818888" cy="3550789"/>
          </a:xfrm>
        </p:spPr>
        <p:txBody>
          <a:bodyPr anchor="t">
            <a:normAutofit/>
          </a:bodyPr>
          <a:lstStyle/>
          <a:p>
            <a:pPr marL="457200" lvl="1" indent="0">
              <a:buNone/>
            </a:pPr>
            <a:r>
              <a:rPr lang="en-US" b="1" dirty="0">
                <a:latin typeface="Roboto" panose="02000000000000000000" pitchFamily="2" charset="0"/>
              </a:rPr>
              <a:t>ANALYSIS SERVICES</a:t>
            </a:r>
          </a:p>
          <a:p>
            <a:pPr marL="457200" lvl="1" indent="0">
              <a:buNone/>
            </a:pPr>
            <a:r>
              <a:rPr lang="en-US" dirty="0">
                <a:latin typeface="__fkGroteskNeue_532e43"/>
              </a:rPr>
              <a:t>Provides online analytical processing (OLAP) and data mining functionality, allowing users to create and manage multidimensional structures that contain data aggregated from other data sources, such as relational databases.</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9CF978E0-C331-0C4B-C634-BFDEC9852857}"/>
                  </a:ext>
                </a:extLst>
              </p14:cNvPr>
              <p14:cNvContentPartPr/>
              <p14:nvPr/>
            </p14:nvContentPartPr>
            <p14:xfrm>
              <a:off x="2388810" y="3881880"/>
              <a:ext cx="586800" cy="19800"/>
            </p14:xfrm>
          </p:contentPart>
        </mc:Choice>
        <mc:Fallback xmlns="">
          <p:pic>
            <p:nvPicPr>
              <p:cNvPr id="13" name="Ink 12">
                <a:extLst>
                  <a:ext uri="{FF2B5EF4-FFF2-40B4-BE49-F238E27FC236}">
                    <a16:creationId xmlns:a16="http://schemas.microsoft.com/office/drawing/2014/main" id="{9CF978E0-C331-0C4B-C634-BFDEC9852857}"/>
                  </a:ext>
                </a:extLst>
              </p:cNvPr>
              <p:cNvPicPr/>
              <p:nvPr/>
            </p:nvPicPr>
            <p:blipFill>
              <a:blip r:embed="rId4"/>
              <a:stretch>
                <a:fillRect/>
              </a:stretch>
            </p:blipFill>
            <p:spPr>
              <a:xfrm>
                <a:off x="2370810" y="3845880"/>
                <a:ext cx="622440" cy="91440"/>
              </a:xfrm>
              <a:prstGeom prst="rect">
                <a:avLst/>
              </a:prstGeom>
            </p:spPr>
          </p:pic>
        </mc:Fallback>
      </mc:AlternateContent>
    </p:spTree>
    <p:extLst>
      <p:ext uri="{BB962C8B-B14F-4D97-AF65-F5344CB8AC3E}">
        <p14:creationId xmlns:p14="http://schemas.microsoft.com/office/powerpoint/2010/main" val="3896222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368-DA97-4656-5CB9-C682C70B18AC}"/>
              </a:ext>
            </a:extLst>
          </p:cNvPr>
          <p:cNvSpPr>
            <a:spLocks noGrp="1"/>
          </p:cNvSpPr>
          <p:nvPr>
            <p:ph type="title"/>
          </p:nvPr>
        </p:nvSpPr>
        <p:spPr/>
        <p:txBody>
          <a:bodyPr/>
          <a:lstStyle/>
          <a:p>
            <a:pPr algn="ctr"/>
            <a:r>
              <a:rPr lang="en-US" dirty="0"/>
              <a:t>Authentication </a:t>
            </a:r>
          </a:p>
        </p:txBody>
      </p:sp>
      <p:pic>
        <p:nvPicPr>
          <p:cNvPr id="6" name="Content Placeholder 5">
            <a:extLst>
              <a:ext uri="{FF2B5EF4-FFF2-40B4-BE49-F238E27FC236}">
                <a16:creationId xmlns:a16="http://schemas.microsoft.com/office/drawing/2014/main" id="{E60DFF9C-1274-D7B8-C525-208538458CE7}"/>
              </a:ext>
            </a:extLst>
          </p:cNvPr>
          <p:cNvPicPr>
            <a:picLocks noGrp="1" noChangeAspect="1"/>
          </p:cNvPicPr>
          <p:nvPr>
            <p:ph idx="1"/>
          </p:nvPr>
        </p:nvPicPr>
        <p:blipFill>
          <a:blip r:embed="rId3"/>
          <a:stretch>
            <a:fillRect/>
          </a:stretch>
        </p:blipFill>
        <p:spPr>
          <a:xfrm>
            <a:off x="3215386" y="1796128"/>
            <a:ext cx="5761228" cy="4351338"/>
          </a:xfrm>
        </p:spPr>
      </p:pic>
    </p:spTree>
    <p:extLst>
      <p:ext uri="{BB962C8B-B14F-4D97-AF65-F5344CB8AC3E}">
        <p14:creationId xmlns:p14="http://schemas.microsoft.com/office/powerpoint/2010/main" val="1595405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7E101-D9D7-B70C-43FC-C8EE02BA4867}"/>
              </a:ext>
            </a:extLst>
          </p:cNvPr>
          <p:cNvSpPr>
            <a:spLocks noGrp="1"/>
          </p:cNvSpPr>
          <p:nvPr>
            <p:ph type="title"/>
          </p:nvPr>
        </p:nvSpPr>
        <p:spPr/>
        <p:txBody>
          <a:bodyPr/>
          <a:lstStyle/>
          <a:p>
            <a:pPr algn="ctr"/>
            <a:r>
              <a:rPr lang="en-US" dirty="0"/>
              <a:t>Analysis Service Configuration</a:t>
            </a:r>
          </a:p>
        </p:txBody>
      </p:sp>
      <p:pic>
        <p:nvPicPr>
          <p:cNvPr id="5" name="Content Placeholder 4">
            <a:extLst>
              <a:ext uri="{FF2B5EF4-FFF2-40B4-BE49-F238E27FC236}">
                <a16:creationId xmlns:a16="http://schemas.microsoft.com/office/drawing/2014/main" id="{7F15220A-6FD1-390F-C246-0FD7BB2C1945}"/>
              </a:ext>
            </a:extLst>
          </p:cNvPr>
          <p:cNvPicPr>
            <a:picLocks noGrp="1" noChangeAspect="1"/>
          </p:cNvPicPr>
          <p:nvPr>
            <p:ph idx="1"/>
          </p:nvPr>
        </p:nvPicPr>
        <p:blipFill>
          <a:blip r:embed="rId3"/>
          <a:stretch>
            <a:fillRect/>
          </a:stretch>
        </p:blipFill>
        <p:spPr>
          <a:xfrm>
            <a:off x="3223688" y="1825625"/>
            <a:ext cx="5744623" cy="4351338"/>
          </a:xfrm>
        </p:spPr>
      </p:pic>
    </p:spTree>
    <p:extLst>
      <p:ext uri="{BB962C8B-B14F-4D97-AF65-F5344CB8AC3E}">
        <p14:creationId xmlns:p14="http://schemas.microsoft.com/office/powerpoint/2010/main" val="4079012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F3F0-AE48-F717-8F6D-870D483BA0BD}"/>
              </a:ext>
            </a:extLst>
          </p:cNvPr>
          <p:cNvSpPr>
            <a:spLocks noGrp="1"/>
          </p:cNvSpPr>
          <p:nvPr>
            <p:ph type="title"/>
          </p:nvPr>
        </p:nvSpPr>
        <p:spPr/>
        <p:txBody>
          <a:bodyPr/>
          <a:lstStyle/>
          <a:p>
            <a:pPr algn="ctr"/>
            <a:r>
              <a:rPr lang="en-US" dirty="0"/>
              <a:t>Installation of SQL Server Successful!</a:t>
            </a:r>
          </a:p>
        </p:txBody>
      </p:sp>
      <p:pic>
        <p:nvPicPr>
          <p:cNvPr id="5" name="Content Placeholder 4">
            <a:extLst>
              <a:ext uri="{FF2B5EF4-FFF2-40B4-BE49-F238E27FC236}">
                <a16:creationId xmlns:a16="http://schemas.microsoft.com/office/drawing/2014/main" id="{7D244DB2-DBE9-7430-F27C-E3AD854B37E1}"/>
              </a:ext>
            </a:extLst>
          </p:cNvPr>
          <p:cNvPicPr>
            <a:picLocks noGrp="1" noChangeAspect="1"/>
          </p:cNvPicPr>
          <p:nvPr>
            <p:ph idx="1"/>
          </p:nvPr>
        </p:nvPicPr>
        <p:blipFill>
          <a:blip r:embed="rId2"/>
          <a:stretch>
            <a:fillRect/>
          </a:stretch>
        </p:blipFill>
        <p:spPr>
          <a:xfrm>
            <a:off x="3024874" y="2080887"/>
            <a:ext cx="6142252" cy="3840813"/>
          </a:xfrm>
        </p:spPr>
      </p:pic>
    </p:spTree>
    <p:extLst>
      <p:ext uri="{BB962C8B-B14F-4D97-AF65-F5344CB8AC3E}">
        <p14:creationId xmlns:p14="http://schemas.microsoft.com/office/powerpoint/2010/main" val="3948359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5046-39B2-D449-5A4A-51211AA02786}"/>
              </a:ext>
            </a:extLst>
          </p:cNvPr>
          <p:cNvSpPr>
            <a:spLocks noGrp="1"/>
          </p:cNvSpPr>
          <p:nvPr>
            <p:ph type="title"/>
          </p:nvPr>
        </p:nvSpPr>
        <p:spPr/>
        <p:txBody>
          <a:bodyPr/>
          <a:lstStyle/>
          <a:p>
            <a:pPr algn="ctr"/>
            <a:r>
              <a:rPr lang="en-US" dirty="0"/>
              <a:t>Install SQL Server Management Studio</a:t>
            </a:r>
          </a:p>
        </p:txBody>
      </p:sp>
      <p:pic>
        <p:nvPicPr>
          <p:cNvPr id="5" name="Content Placeholder 4">
            <a:extLst>
              <a:ext uri="{FF2B5EF4-FFF2-40B4-BE49-F238E27FC236}">
                <a16:creationId xmlns:a16="http://schemas.microsoft.com/office/drawing/2014/main" id="{2D6C67E1-823E-A487-B8DC-8507A463D37B}"/>
              </a:ext>
            </a:extLst>
          </p:cNvPr>
          <p:cNvPicPr>
            <a:picLocks noGrp="1" noChangeAspect="1"/>
          </p:cNvPicPr>
          <p:nvPr>
            <p:ph idx="1"/>
          </p:nvPr>
        </p:nvPicPr>
        <p:blipFill>
          <a:blip r:embed="rId2"/>
          <a:stretch>
            <a:fillRect/>
          </a:stretch>
        </p:blipFill>
        <p:spPr>
          <a:xfrm>
            <a:off x="3215899" y="1805960"/>
            <a:ext cx="5760202" cy="4351338"/>
          </a:xfrm>
        </p:spPr>
      </p:pic>
    </p:spTree>
    <p:extLst>
      <p:ext uri="{BB962C8B-B14F-4D97-AF65-F5344CB8AC3E}">
        <p14:creationId xmlns:p14="http://schemas.microsoft.com/office/powerpoint/2010/main" val="349086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0DEA-332D-3041-D52A-240F2999AC4A}"/>
              </a:ext>
            </a:extLst>
          </p:cNvPr>
          <p:cNvSpPr>
            <a:spLocks noGrp="1"/>
          </p:cNvSpPr>
          <p:nvPr>
            <p:ph type="title"/>
          </p:nvPr>
        </p:nvSpPr>
        <p:spPr/>
        <p:txBody>
          <a:bodyPr/>
          <a:lstStyle/>
          <a:p>
            <a:pPr algn="ctr"/>
            <a:r>
              <a:rPr lang="en-US" dirty="0"/>
              <a:t>Install SQL Server Management Studio</a:t>
            </a:r>
          </a:p>
        </p:txBody>
      </p:sp>
      <p:pic>
        <p:nvPicPr>
          <p:cNvPr id="13" name="Content Placeholder 12">
            <a:extLst>
              <a:ext uri="{FF2B5EF4-FFF2-40B4-BE49-F238E27FC236}">
                <a16:creationId xmlns:a16="http://schemas.microsoft.com/office/drawing/2014/main" id="{8BF9F1EA-FFAC-6D71-BBBC-842D342CDCEE}"/>
              </a:ext>
            </a:extLst>
          </p:cNvPr>
          <p:cNvPicPr>
            <a:picLocks noGrp="1" noChangeAspect="1"/>
          </p:cNvPicPr>
          <p:nvPr>
            <p:ph idx="1"/>
          </p:nvPr>
        </p:nvPicPr>
        <p:blipFill>
          <a:blip r:embed="rId3"/>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842972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938D9-10B1-0659-14B0-E4969A582694}"/>
              </a:ext>
            </a:extLst>
          </p:cNvPr>
          <p:cNvSpPr>
            <a:spLocks noGrp="1"/>
          </p:cNvSpPr>
          <p:nvPr>
            <p:ph type="title"/>
          </p:nvPr>
        </p:nvSpPr>
        <p:spPr>
          <a:xfrm>
            <a:off x="6739128" y="638089"/>
            <a:ext cx="4818888" cy="1476801"/>
          </a:xfrm>
        </p:spPr>
        <p:txBody>
          <a:bodyPr anchor="b">
            <a:noAutofit/>
          </a:bodyPr>
          <a:lstStyle/>
          <a:p>
            <a:r>
              <a:rPr lang="en-US" dirty="0"/>
              <a:t>Install SQL Server Management Studio</a:t>
            </a:r>
          </a:p>
        </p:txBody>
      </p:sp>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0">
            <a:extLst>
              <a:ext uri="{FF2B5EF4-FFF2-40B4-BE49-F238E27FC236}">
                <a16:creationId xmlns:a16="http://schemas.microsoft.com/office/drawing/2014/main" id="{3B7C0EA6-65B5-1A20-C3F5-0580F38410A1}"/>
              </a:ext>
            </a:extLst>
          </p:cNvPr>
          <p:cNvSpPr>
            <a:spLocks noGrp="1"/>
          </p:cNvSpPr>
          <p:nvPr>
            <p:ph idx="1"/>
          </p:nvPr>
        </p:nvSpPr>
        <p:spPr>
          <a:xfrm>
            <a:off x="6739128" y="2664886"/>
            <a:ext cx="4818888" cy="3550789"/>
          </a:xfrm>
        </p:spPr>
        <p:txBody>
          <a:bodyPr anchor="t">
            <a:normAutofit/>
          </a:bodyPr>
          <a:lstStyle/>
          <a:p>
            <a:pPr marL="457200" lvl="1" indent="0">
              <a:buNone/>
            </a:pPr>
            <a:r>
              <a:rPr lang="en-US" b="0" i="0" dirty="0">
                <a:solidFill>
                  <a:srgbClr val="13343B"/>
                </a:solidFill>
                <a:effectLst/>
                <a:latin typeface="FKGrotesk"/>
              </a:rPr>
              <a:t>SQL Server Management Studio (SSMS) is an integrated environment for managing SQL Server databases. It is a free tool that can be used to access, configure, manage, administer, and develop all components of SQL Server</a:t>
            </a:r>
            <a:endParaRPr lang="en-US" dirty="0">
              <a:latin typeface="__fkGroteskNeue_532e43"/>
            </a:endParaRP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9CF978E0-C331-0C4B-C634-BFDEC9852857}"/>
                  </a:ext>
                </a:extLst>
              </p14:cNvPr>
              <p14:cNvContentPartPr/>
              <p14:nvPr/>
            </p14:nvContentPartPr>
            <p14:xfrm>
              <a:off x="2388810" y="3881880"/>
              <a:ext cx="586800" cy="19800"/>
            </p14:xfrm>
          </p:contentPart>
        </mc:Choice>
        <mc:Fallback xmlns="">
          <p:pic>
            <p:nvPicPr>
              <p:cNvPr id="13" name="Ink 12">
                <a:extLst>
                  <a:ext uri="{FF2B5EF4-FFF2-40B4-BE49-F238E27FC236}">
                    <a16:creationId xmlns:a16="http://schemas.microsoft.com/office/drawing/2014/main" id="{9CF978E0-C331-0C4B-C634-BFDEC9852857}"/>
                  </a:ext>
                </a:extLst>
              </p:cNvPr>
              <p:cNvPicPr/>
              <p:nvPr/>
            </p:nvPicPr>
            <p:blipFill>
              <a:blip r:embed="rId4"/>
              <a:stretch>
                <a:fillRect/>
              </a:stretch>
            </p:blipFill>
            <p:spPr>
              <a:xfrm>
                <a:off x="2370810" y="3845880"/>
                <a:ext cx="622440" cy="91440"/>
              </a:xfrm>
              <a:prstGeom prst="rect">
                <a:avLst/>
              </a:prstGeom>
            </p:spPr>
          </p:pic>
        </mc:Fallback>
      </mc:AlternateContent>
      <p:pic>
        <p:nvPicPr>
          <p:cNvPr id="3" name="Content Placeholder 4">
            <a:extLst>
              <a:ext uri="{FF2B5EF4-FFF2-40B4-BE49-F238E27FC236}">
                <a16:creationId xmlns:a16="http://schemas.microsoft.com/office/drawing/2014/main" id="{E2F76052-A22D-F484-2891-DBFE1C64F232}"/>
              </a:ext>
            </a:extLst>
          </p:cNvPr>
          <p:cNvPicPr>
            <a:picLocks noChangeAspect="1"/>
          </p:cNvPicPr>
          <p:nvPr/>
        </p:nvPicPr>
        <p:blipFill>
          <a:blip r:embed="rId5"/>
          <a:stretch>
            <a:fillRect/>
          </a:stretch>
        </p:blipFill>
        <p:spPr>
          <a:xfrm>
            <a:off x="633984" y="1179843"/>
            <a:ext cx="5710870" cy="4942259"/>
          </a:xfrm>
          <a:prstGeom prst="rect">
            <a:avLst/>
          </a:prstGeom>
        </p:spPr>
      </p:pic>
    </p:spTree>
    <p:extLst>
      <p:ext uri="{BB962C8B-B14F-4D97-AF65-F5344CB8AC3E}">
        <p14:creationId xmlns:p14="http://schemas.microsoft.com/office/powerpoint/2010/main" val="3932868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6F6E-B61C-D88E-2353-8B0B23DABA2B}"/>
              </a:ext>
            </a:extLst>
          </p:cNvPr>
          <p:cNvSpPr>
            <a:spLocks noGrp="1"/>
          </p:cNvSpPr>
          <p:nvPr>
            <p:ph type="title"/>
          </p:nvPr>
        </p:nvSpPr>
        <p:spPr/>
        <p:txBody>
          <a:bodyPr/>
          <a:lstStyle/>
          <a:p>
            <a:pPr algn="ctr"/>
            <a:r>
              <a:rPr lang="en-US" dirty="0"/>
              <a:t>SQL Server</a:t>
            </a:r>
          </a:p>
        </p:txBody>
      </p:sp>
      <p:pic>
        <p:nvPicPr>
          <p:cNvPr id="5" name="Content Placeholder 4">
            <a:extLst>
              <a:ext uri="{FF2B5EF4-FFF2-40B4-BE49-F238E27FC236}">
                <a16:creationId xmlns:a16="http://schemas.microsoft.com/office/drawing/2014/main" id="{9924A61B-4E76-EC7C-1266-6FE34A81E5F4}"/>
              </a:ext>
            </a:extLst>
          </p:cNvPr>
          <p:cNvPicPr>
            <a:picLocks noGrp="1" noChangeAspect="1"/>
          </p:cNvPicPr>
          <p:nvPr>
            <p:ph idx="1"/>
          </p:nvPr>
        </p:nvPicPr>
        <p:blipFill>
          <a:blip r:embed="rId2"/>
          <a:stretch>
            <a:fillRect/>
          </a:stretch>
        </p:blipFill>
        <p:spPr>
          <a:xfrm>
            <a:off x="1463931" y="1825625"/>
            <a:ext cx="9264138" cy="4351338"/>
          </a:xfrm>
        </p:spPr>
      </p:pic>
    </p:spTree>
    <p:extLst>
      <p:ext uri="{BB962C8B-B14F-4D97-AF65-F5344CB8AC3E}">
        <p14:creationId xmlns:p14="http://schemas.microsoft.com/office/powerpoint/2010/main" val="1339285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3CB0-2B35-660C-3633-3850114FAB14}"/>
              </a:ext>
            </a:extLst>
          </p:cNvPr>
          <p:cNvSpPr>
            <a:spLocks noGrp="1"/>
          </p:cNvSpPr>
          <p:nvPr>
            <p:ph type="title"/>
          </p:nvPr>
        </p:nvSpPr>
        <p:spPr>
          <a:xfrm>
            <a:off x="761800" y="762001"/>
            <a:ext cx="5334197" cy="1708242"/>
          </a:xfrm>
        </p:spPr>
        <p:txBody>
          <a:bodyPr anchor="ctr">
            <a:normAutofit/>
          </a:bodyPr>
          <a:lstStyle/>
          <a:p>
            <a:r>
              <a:rPr lang="en-CA" sz="4000" dirty="0"/>
              <a:t>What is SharePoint</a:t>
            </a:r>
          </a:p>
        </p:txBody>
      </p:sp>
      <p:sp>
        <p:nvSpPr>
          <p:cNvPr id="3" name="Content Placeholder 2">
            <a:extLst>
              <a:ext uri="{FF2B5EF4-FFF2-40B4-BE49-F238E27FC236}">
                <a16:creationId xmlns:a16="http://schemas.microsoft.com/office/drawing/2014/main" id="{14527CCC-B383-C901-28ED-F19F5662D72B}"/>
              </a:ext>
            </a:extLst>
          </p:cNvPr>
          <p:cNvSpPr>
            <a:spLocks noGrp="1"/>
          </p:cNvSpPr>
          <p:nvPr>
            <p:ph idx="1"/>
          </p:nvPr>
        </p:nvSpPr>
        <p:spPr>
          <a:xfrm>
            <a:off x="527339" y="1837198"/>
            <a:ext cx="5334197" cy="4806670"/>
          </a:xfrm>
        </p:spPr>
        <p:txBody>
          <a:bodyPr anchor="ctr">
            <a:normAutofit/>
          </a:bodyPr>
          <a:lstStyle/>
          <a:p>
            <a:r>
              <a:rPr lang="en-CA" sz="1700" dirty="0"/>
              <a:t>Web based Collaborative platform developed by Microsoft</a:t>
            </a:r>
          </a:p>
          <a:p>
            <a:pPr marL="0" indent="0">
              <a:buNone/>
            </a:pPr>
            <a:endParaRPr lang="en-CA" sz="1700" dirty="0"/>
          </a:p>
          <a:p>
            <a:r>
              <a:rPr lang="en-CA" sz="1700" dirty="0"/>
              <a:t>Provides a centralized and secure location for organizations with many different features</a:t>
            </a:r>
          </a:p>
          <a:p>
            <a:endParaRPr lang="en-CA" sz="1700" dirty="0"/>
          </a:p>
          <a:p>
            <a:pPr marL="0" indent="0">
              <a:buNone/>
            </a:pPr>
            <a:endParaRPr lang="en-CA" sz="1700" dirty="0"/>
          </a:p>
          <a:p>
            <a:pPr marL="0" indent="0">
              <a:buNone/>
            </a:pPr>
            <a:r>
              <a:rPr lang="en-CA" sz="2000" u="sng" dirty="0"/>
              <a:t>Versions</a:t>
            </a:r>
          </a:p>
          <a:p>
            <a:pPr lvl="1"/>
            <a:r>
              <a:rPr lang="en-CA" sz="1700" dirty="0"/>
              <a:t>Cloud Version</a:t>
            </a:r>
          </a:p>
          <a:p>
            <a:pPr lvl="1"/>
            <a:r>
              <a:rPr lang="en-CA" sz="1700" dirty="0"/>
              <a:t>On-</a:t>
            </a:r>
            <a:r>
              <a:rPr lang="en-CA" sz="1700" dirty="0" err="1"/>
              <a:t>Permise</a:t>
            </a:r>
            <a:r>
              <a:rPr lang="en-CA" sz="1700" dirty="0"/>
              <a:t> Version (</a:t>
            </a:r>
            <a:r>
              <a:rPr lang="en-CA" sz="1700" dirty="0" err="1"/>
              <a:t>Sharepoint</a:t>
            </a:r>
            <a:r>
              <a:rPr lang="en-CA" sz="1700" dirty="0"/>
              <a:t> Server)</a:t>
            </a:r>
          </a:p>
          <a:p>
            <a:pPr marL="914400" lvl="2" indent="0">
              <a:buNone/>
            </a:pPr>
            <a:endParaRPr lang="en-CA" sz="1700" dirty="0"/>
          </a:p>
        </p:txBody>
      </p:sp>
      <p:pic>
        <p:nvPicPr>
          <p:cNvPr id="5" name="Picture 4" descr="People at the meeting desk">
            <a:extLst>
              <a:ext uri="{FF2B5EF4-FFF2-40B4-BE49-F238E27FC236}">
                <a16:creationId xmlns:a16="http://schemas.microsoft.com/office/drawing/2014/main" id="{65FFD35A-CE68-207C-A442-1A789F6B0C94}"/>
              </a:ext>
            </a:extLst>
          </p:cNvPr>
          <p:cNvPicPr>
            <a:picLocks noChangeAspect="1"/>
          </p:cNvPicPr>
          <p:nvPr/>
        </p:nvPicPr>
        <p:blipFill rotWithShape="1">
          <a:blip r:embed="rId2"/>
          <a:srcRect l="23458" r="3285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253033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0E57A-9801-457E-5770-10C8161FF557}"/>
              </a:ext>
            </a:extLst>
          </p:cNvPr>
          <p:cNvSpPr>
            <a:spLocks noGrp="1"/>
          </p:cNvSpPr>
          <p:nvPr>
            <p:ph type="title"/>
          </p:nvPr>
        </p:nvSpPr>
        <p:spPr/>
        <p:txBody>
          <a:bodyPr/>
          <a:lstStyle/>
          <a:p>
            <a:pPr algn="ctr"/>
            <a:r>
              <a:rPr lang="en-US" dirty="0"/>
              <a:t>SQL Server</a:t>
            </a:r>
          </a:p>
        </p:txBody>
      </p:sp>
      <p:pic>
        <p:nvPicPr>
          <p:cNvPr id="11" name="Content Placeholder 10">
            <a:extLst>
              <a:ext uri="{FF2B5EF4-FFF2-40B4-BE49-F238E27FC236}">
                <a16:creationId xmlns:a16="http://schemas.microsoft.com/office/drawing/2014/main" id="{BCFE9F5C-E202-AF9E-9182-9071B8B40446}"/>
              </a:ext>
            </a:extLst>
          </p:cNvPr>
          <p:cNvPicPr>
            <a:picLocks noGrp="1" noChangeAspect="1"/>
          </p:cNvPicPr>
          <p:nvPr>
            <p:ph idx="1"/>
          </p:nvPr>
        </p:nvPicPr>
        <p:blipFill>
          <a:blip r:embed="rId3"/>
          <a:stretch>
            <a:fillRect/>
          </a:stretch>
        </p:blipFill>
        <p:spPr>
          <a:xfrm>
            <a:off x="2231790" y="1825625"/>
            <a:ext cx="7728420" cy="4351338"/>
          </a:xfrm>
        </p:spPr>
      </p:pic>
    </p:spTree>
    <p:extLst>
      <p:ext uri="{BB962C8B-B14F-4D97-AF65-F5344CB8AC3E}">
        <p14:creationId xmlns:p14="http://schemas.microsoft.com/office/powerpoint/2010/main" val="395653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0962-73A8-42BE-D872-99AB72015118}"/>
              </a:ext>
            </a:extLst>
          </p:cNvPr>
          <p:cNvSpPr>
            <a:spLocks noGrp="1"/>
          </p:cNvSpPr>
          <p:nvPr>
            <p:ph type="title"/>
          </p:nvPr>
        </p:nvSpPr>
        <p:spPr/>
        <p:txBody>
          <a:bodyPr/>
          <a:lstStyle/>
          <a:p>
            <a:pPr algn="ctr"/>
            <a:r>
              <a:rPr lang="en-US" dirty="0"/>
              <a:t>SQL Server </a:t>
            </a:r>
          </a:p>
        </p:txBody>
      </p:sp>
      <p:pic>
        <p:nvPicPr>
          <p:cNvPr id="5" name="Content Placeholder 4">
            <a:extLst>
              <a:ext uri="{FF2B5EF4-FFF2-40B4-BE49-F238E27FC236}">
                <a16:creationId xmlns:a16="http://schemas.microsoft.com/office/drawing/2014/main" id="{72DC14D4-10B9-55FF-B1C5-795FD6AD5DA3}"/>
              </a:ext>
            </a:extLst>
          </p:cNvPr>
          <p:cNvPicPr>
            <a:picLocks noGrp="1" noChangeAspect="1"/>
          </p:cNvPicPr>
          <p:nvPr>
            <p:ph idx="1"/>
          </p:nvPr>
        </p:nvPicPr>
        <p:blipFill>
          <a:blip r:embed="rId3"/>
          <a:stretch>
            <a:fillRect/>
          </a:stretch>
        </p:blipFill>
        <p:spPr>
          <a:xfrm>
            <a:off x="1804758" y="2271252"/>
            <a:ext cx="8794416" cy="3545526"/>
          </a:xfrm>
        </p:spPr>
      </p:pic>
    </p:spTree>
    <p:extLst>
      <p:ext uri="{BB962C8B-B14F-4D97-AF65-F5344CB8AC3E}">
        <p14:creationId xmlns:p14="http://schemas.microsoft.com/office/powerpoint/2010/main" val="1627350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938D9-10B1-0659-14B0-E4969A582694}"/>
              </a:ext>
            </a:extLst>
          </p:cNvPr>
          <p:cNvSpPr>
            <a:spLocks noGrp="1"/>
          </p:cNvSpPr>
          <p:nvPr>
            <p:ph type="title"/>
          </p:nvPr>
        </p:nvSpPr>
        <p:spPr>
          <a:xfrm>
            <a:off x="6739128" y="638089"/>
            <a:ext cx="4818888" cy="1476801"/>
          </a:xfrm>
        </p:spPr>
        <p:txBody>
          <a:bodyPr anchor="b">
            <a:noAutofit/>
          </a:bodyPr>
          <a:lstStyle/>
          <a:p>
            <a:r>
              <a:rPr lang="en-US" dirty="0"/>
              <a:t>Install prerequisites for </a:t>
            </a:r>
            <a:r>
              <a:rPr lang="en-US" dirty="0" err="1"/>
              <a:t>Sharepoint</a:t>
            </a:r>
            <a:r>
              <a:rPr lang="en-US" dirty="0"/>
              <a:t> Server</a:t>
            </a:r>
          </a:p>
        </p:txBody>
      </p:sp>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10">
            <a:extLst>
              <a:ext uri="{FF2B5EF4-FFF2-40B4-BE49-F238E27FC236}">
                <a16:creationId xmlns:a16="http://schemas.microsoft.com/office/drawing/2014/main" id="{3B7C0EA6-65B5-1A20-C3F5-0580F38410A1}"/>
              </a:ext>
            </a:extLst>
          </p:cNvPr>
          <p:cNvSpPr>
            <a:spLocks noGrp="1"/>
          </p:cNvSpPr>
          <p:nvPr>
            <p:ph idx="1"/>
          </p:nvPr>
        </p:nvSpPr>
        <p:spPr>
          <a:xfrm>
            <a:off x="6739128" y="2664886"/>
            <a:ext cx="4818888" cy="3550789"/>
          </a:xfrm>
        </p:spPr>
        <p:txBody>
          <a:bodyPr anchor="t">
            <a:normAutofit/>
          </a:bodyPr>
          <a:lstStyle/>
          <a:p>
            <a:pPr lvl="1"/>
            <a:r>
              <a:rPr lang="en-US" b="0" i="0" dirty="0">
                <a:solidFill>
                  <a:srgbClr val="13343B"/>
                </a:solidFill>
                <a:effectLst/>
                <a:latin typeface="FKGrotesk"/>
              </a:rPr>
              <a:t>Web Server (IIS) Role</a:t>
            </a:r>
          </a:p>
          <a:p>
            <a:pPr lvl="1"/>
            <a:r>
              <a:rPr lang="en-US" b="0" i="0" dirty="0">
                <a:solidFill>
                  <a:srgbClr val="13343B"/>
                </a:solidFill>
                <a:effectLst/>
                <a:latin typeface="FKGrotesk"/>
              </a:rPr>
              <a:t>Microsoft .NET Framework 4.8</a:t>
            </a:r>
          </a:p>
          <a:p>
            <a:pPr lvl="1"/>
            <a:r>
              <a:rPr lang="en-US" b="0" i="0" dirty="0">
                <a:solidFill>
                  <a:srgbClr val="13343B"/>
                </a:solidFill>
                <a:effectLst/>
                <a:latin typeface="FKGrotesk"/>
              </a:rPr>
              <a:t>Visual C++ Redistributable Package for Visual Studio 2015-2019</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9CF978E0-C331-0C4B-C634-BFDEC9852857}"/>
                  </a:ext>
                </a:extLst>
              </p14:cNvPr>
              <p14:cNvContentPartPr/>
              <p14:nvPr/>
            </p14:nvContentPartPr>
            <p14:xfrm>
              <a:off x="2388810" y="3881880"/>
              <a:ext cx="586800" cy="19800"/>
            </p14:xfrm>
          </p:contentPart>
        </mc:Choice>
        <mc:Fallback xmlns="">
          <p:pic>
            <p:nvPicPr>
              <p:cNvPr id="13" name="Ink 12">
                <a:extLst>
                  <a:ext uri="{FF2B5EF4-FFF2-40B4-BE49-F238E27FC236}">
                    <a16:creationId xmlns:a16="http://schemas.microsoft.com/office/drawing/2014/main" id="{9CF978E0-C331-0C4B-C634-BFDEC9852857}"/>
                  </a:ext>
                </a:extLst>
              </p:cNvPr>
              <p:cNvPicPr/>
              <p:nvPr/>
            </p:nvPicPr>
            <p:blipFill>
              <a:blip r:embed="rId4"/>
              <a:stretch>
                <a:fillRect/>
              </a:stretch>
            </p:blipFill>
            <p:spPr>
              <a:xfrm>
                <a:off x="2370810" y="3845880"/>
                <a:ext cx="622440" cy="91440"/>
              </a:xfrm>
              <a:prstGeom prst="rect">
                <a:avLst/>
              </a:prstGeom>
            </p:spPr>
          </p:pic>
        </mc:Fallback>
      </mc:AlternateContent>
      <p:pic>
        <p:nvPicPr>
          <p:cNvPr id="4" name="Content Placeholder 4">
            <a:extLst>
              <a:ext uri="{FF2B5EF4-FFF2-40B4-BE49-F238E27FC236}">
                <a16:creationId xmlns:a16="http://schemas.microsoft.com/office/drawing/2014/main" id="{FCA447FF-86D3-E565-8F27-64C14EB51FB0}"/>
              </a:ext>
            </a:extLst>
          </p:cNvPr>
          <p:cNvPicPr>
            <a:picLocks noChangeAspect="1"/>
          </p:cNvPicPr>
          <p:nvPr/>
        </p:nvPicPr>
        <p:blipFill>
          <a:blip r:embed="rId5"/>
          <a:stretch>
            <a:fillRect/>
          </a:stretch>
        </p:blipFill>
        <p:spPr>
          <a:xfrm>
            <a:off x="410532" y="961369"/>
            <a:ext cx="6108256" cy="4624276"/>
          </a:xfrm>
          <a:prstGeom prst="rect">
            <a:avLst/>
          </a:prstGeom>
        </p:spPr>
      </p:pic>
    </p:spTree>
    <p:extLst>
      <p:ext uri="{BB962C8B-B14F-4D97-AF65-F5344CB8AC3E}">
        <p14:creationId xmlns:p14="http://schemas.microsoft.com/office/powerpoint/2010/main" val="2280964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08B39-C3F8-787B-7455-0B49C65EA20D}"/>
              </a:ext>
            </a:extLst>
          </p:cNvPr>
          <p:cNvSpPr>
            <a:spLocks noGrp="1"/>
          </p:cNvSpPr>
          <p:nvPr>
            <p:ph type="title"/>
          </p:nvPr>
        </p:nvSpPr>
        <p:spPr/>
        <p:txBody>
          <a:bodyPr/>
          <a:lstStyle/>
          <a:p>
            <a:pPr algn="ctr"/>
            <a:r>
              <a:rPr lang="en-US" dirty="0"/>
              <a:t>Install prerequisites for the </a:t>
            </a:r>
            <a:r>
              <a:rPr lang="en-US" dirty="0" err="1"/>
              <a:t>Sharepoint</a:t>
            </a:r>
            <a:r>
              <a:rPr lang="en-US" dirty="0"/>
              <a:t> Server</a:t>
            </a:r>
          </a:p>
        </p:txBody>
      </p:sp>
      <p:pic>
        <p:nvPicPr>
          <p:cNvPr id="9" name="Content Placeholder 8">
            <a:extLst>
              <a:ext uri="{FF2B5EF4-FFF2-40B4-BE49-F238E27FC236}">
                <a16:creationId xmlns:a16="http://schemas.microsoft.com/office/drawing/2014/main" id="{BF580ACB-C0E4-2A06-A1CC-727ED0052560}"/>
              </a:ext>
            </a:extLst>
          </p:cNvPr>
          <p:cNvPicPr>
            <a:picLocks noGrp="1" noChangeAspect="1"/>
          </p:cNvPicPr>
          <p:nvPr>
            <p:ph idx="1"/>
          </p:nvPr>
        </p:nvPicPr>
        <p:blipFill>
          <a:blip r:embed="rId3"/>
          <a:stretch>
            <a:fillRect/>
          </a:stretch>
        </p:blipFill>
        <p:spPr>
          <a:xfrm>
            <a:off x="3527837" y="2046594"/>
            <a:ext cx="5136325" cy="3909399"/>
          </a:xfrm>
        </p:spPr>
      </p:pic>
    </p:spTree>
    <p:extLst>
      <p:ext uri="{BB962C8B-B14F-4D97-AF65-F5344CB8AC3E}">
        <p14:creationId xmlns:p14="http://schemas.microsoft.com/office/powerpoint/2010/main" val="419489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2A211-0282-81FF-E264-EE04562FEA4C}"/>
              </a:ext>
            </a:extLst>
          </p:cNvPr>
          <p:cNvSpPr>
            <a:spLocks noGrp="1"/>
          </p:cNvSpPr>
          <p:nvPr>
            <p:ph type="title"/>
          </p:nvPr>
        </p:nvSpPr>
        <p:spPr/>
        <p:txBody>
          <a:bodyPr/>
          <a:lstStyle/>
          <a:p>
            <a:pPr algn="ctr"/>
            <a:r>
              <a:rPr lang="en-US" dirty="0"/>
              <a:t>Pre-requisites for </a:t>
            </a:r>
            <a:r>
              <a:rPr lang="en-US" dirty="0" err="1"/>
              <a:t>Sharepoint</a:t>
            </a:r>
            <a:r>
              <a:rPr lang="en-US" dirty="0"/>
              <a:t> Servers</a:t>
            </a:r>
          </a:p>
        </p:txBody>
      </p:sp>
      <p:pic>
        <p:nvPicPr>
          <p:cNvPr id="17" name="Content Placeholder 16">
            <a:extLst>
              <a:ext uri="{FF2B5EF4-FFF2-40B4-BE49-F238E27FC236}">
                <a16:creationId xmlns:a16="http://schemas.microsoft.com/office/drawing/2014/main" id="{F565B331-2CE1-EBA4-CCB2-9DEFCDE8AEA7}"/>
              </a:ext>
            </a:extLst>
          </p:cNvPr>
          <p:cNvPicPr>
            <a:picLocks noGrp="1" noChangeAspect="1"/>
          </p:cNvPicPr>
          <p:nvPr>
            <p:ph idx="1"/>
          </p:nvPr>
        </p:nvPicPr>
        <p:blipFill>
          <a:blip r:embed="rId3"/>
          <a:stretch>
            <a:fillRect/>
          </a:stretch>
        </p:blipFill>
        <p:spPr>
          <a:xfrm>
            <a:off x="3072493" y="1825625"/>
            <a:ext cx="6047014" cy="4351338"/>
          </a:xfrm>
        </p:spPr>
      </p:pic>
    </p:spTree>
    <p:extLst>
      <p:ext uri="{BB962C8B-B14F-4D97-AF65-F5344CB8AC3E}">
        <p14:creationId xmlns:p14="http://schemas.microsoft.com/office/powerpoint/2010/main" val="1933941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B902-B5F2-9732-A68B-0C25A1F44029}"/>
              </a:ext>
            </a:extLst>
          </p:cNvPr>
          <p:cNvSpPr>
            <a:spLocks noGrp="1"/>
          </p:cNvSpPr>
          <p:nvPr>
            <p:ph type="title"/>
          </p:nvPr>
        </p:nvSpPr>
        <p:spPr/>
        <p:txBody>
          <a:bodyPr/>
          <a:lstStyle/>
          <a:p>
            <a:pPr algn="ctr"/>
            <a:r>
              <a:rPr lang="en-US" dirty="0"/>
              <a:t>Installation of prerequisites Successful!</a:t>
            </a:r>
          </a:p>
        </p:txBody>
      </p:sp>
      <p:pic>
        <p:nvPicPr>
          <p:cNvPr id="9" name="Content Placeholder 8">
            <a:extLst>
              <a:ext uri="{FF2B5EF4-FFF2-40B4-BE49-F238E27FC236}">
                <a16:creationId xmlns:a16="http://schemas.microsoft.com/office/drawing/2014/main" id="{6357DCE5-6935-59E6-A644-1ED196232B09}"/>
              </a:ext>
            </a:extLst>
          </p:cNvPr>
          <p:cNvPicPr>
            <a:picLocks noGrp="1" noChangeAspect="1"/>
          </p:cNvPicPr>
          <p:nvPr>
            <p:ph idx="1"/>
          </p:nvPr>
        </p:nvPicPr>
        <p:blipFill>
          <a:blip r:embed="rId3"/>
          <a:stretch>
            <a:fillRect/>
          </a:stretch>
        </p:blipFill>
        <p:spPr>
          <a:xfrm>
            <a:off x="3384912" y="1825625"/>
            <a:ext cx="5422175" cy="4351338"/>
          </a:xfrm>
        </p:spPr>
      </p:pic>
    </p:spTree>
    <p:extLst>
      <p:ext uri="{BB962C8B-B14F-4D97-AF65-F5344CB8AC3E}">
        <p14:creationId xmlns:p14="http://schemas.microsoft.com/office/powerpoint/2010/main" val="3740613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0371-2310-9A83-9CF5-CFDE52EC5171}"/>
              </a:ext>
            </a:extLst>
          </p:cNvPr>
          <p:cNvSpPr>
            <a:spLocks noGrp="1"/>
          </p:cNvSpPr>
          <p:nvPr>
            <p:ph type="title"/>
          </p:nvPr>
        </p:nvSpPr>
        <p:spPr/>
        <p:txBody>
          <a:bodyPr/>
          <a:lstStyle/>
          <a:p>
            <a:pPr algn="ctr"/>
            <a:r>
              <a:rPr lang="en-US" dirty="0"/>
              <a:t>Time to install </a:t>
            </a:r>
            <a:r>
              <a:rPr lang="en-US" dirty="0" err="1"/>
              <a:t>Sharepoint</a:t>
            </a:r>
            <a:r>
              <a:rPr lang="en-US" dirty="0"/>
              <a:t> </a:t>
            </a:r>
          </a:p>
        </p:txBody>
      </p:sp>
      <p:pic>
        <p:nvPicPr>
          <p:cNvPr id="9" name="Content Placeholder 8">
            <a:extLst>
              <a:ext uri="{FF2B5EF4-FFF2-40B4-BE49-F238E27FC236}">
                <a16:creationId xmlns:a16="http://schemas.microsoft.com/office/drawing/2014/main" id="{B2044493-56A1-FA03-010E-480964F8D2BC}"/>
              </a:ext>
            </a:extLst>
          </p:cNvPr>
          <p:cNvPicPr>
            <a:picLocks noGrp="1" noChangeAspect="1"/>
          </p:cNvPicPr>
          <p:nvPr>
            <p:ph idx="1"/>
          </p:nvPr>
        </p:nvPicPr>
        <p:blipFill>
          <a:blip r:embed="rId3"/>
          <a:stretch>
            <a:fillRect/>
          </a:stretch>
        </p:blipFill>
        <p:spPr>
          <a:xfrm>
            <a:off x="938276" y="2009210"/>
            <a:ext cx="10613707" cy="3428029"/>
          </a:xfrm>
        </p:spPr>
      </p:pic>
    </p:spTree>
    <p:extLst>
      <p:ext uri="{BB962C8B-B14F-4D97-AF65-F5344CB8AC3E}">
        <p14:creationId xmlns:p14="http://schemas.microsoft.com/office/powerpoint/2010/main" val="832323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5B19-C999-9801-46EA-8B1B82FFDA60}"/>
              </a:ext>
            </a:extLst>
          </p:cNvPr>
          <p:cNvSpPr>
            <a:spLocks noGrp="1"/>
          </p:cNvSpPr>
          <p:nvPr>
            <p:ph type="title"/>
          </p:nvPr>
        </p:nvSpPr>
        <p:spPr/>
        <p:txBody>
          <a:bodyPr/>
          <a:lstStyle/>
          <a:p>
            <a:pPr algn="ctr"/>
            <a:r>
              <a:rPr lang="en-US" dirty="0"/>
              <a:t>Configure SharePoint Server 2019</a:t>
            </a:r>
          </a:p>
        </p:txBody>
      </p:sp>
      <p:pic>
        <p:nvPicPr>
          <p:cNvPr id="5" name="Content Placeholder 4">
            <a:extLst>
              <a:ext uri="{FF2B5EF4-FFF2-40B4-BE49-F238E27FC236}">
                <a16:creationId xmlns:a16="http://schemas.microsoft.com/office/drawing/2014/main" id="{02060FC2-FCAF-6A51-68D1-03EF51836F93}"/>
              </a:ext>
            </a:extLst>
          </p:cNvPr>
          <p:cNvPicPr>
            <a:picLocks noGrp="1" noChangeAspect="1"/>
          </p:cNvPicPr>
          <p:nvPr>
            <p:ph idx="1"/>
          </p:nvPr>
        </p:nvPicPr>
        <p:blipFill>
          <a:blip r:embed="rId3"/>
          <a:stretch>
            <a:fillRect/>
          </a:stretch>
        </p:blipFill>
        <p:spPr>
          <a:xfrm>
            <a:off x="3313471" y="1583542"/>
            <a:ext cx="5368413" cy="4665923"/>
          </a:xfrm>
        </p:spPr>
      </p:pic>
    </p:spTree>
    <p:extLst>
      <p:ext uri="{BB962C8B-B14F-4D97-AF65-F5344CB8AC3E}">
        <p14:creationId xmlns:p14="http://schemas.microsoft.com/office/powerpoint/2010/main" val="1096297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DFFB-BD3E-5D58-2101-4EF48D49C45C}"/>
              </a:ext>
            </a:extLst>
          </p:cNvPr>
          <p:cNvSpPr>
            <a:spLocks noGrp="1"/>
          </p:cNvSpPr>
          <p:nvPr>
            <p:ph type="title"/>
          </p:nvPr>
        </p:nvSpPr>
        <p:spPr/>
        <p:txBody>
          <a:bodyPr/>
          <a:lstStyle/>
          <a:p>
            <a:pPr algn="ctr"/>
            <a:r>
              <a:rPr lang="en-US" dirty="0"/>
              <a:t>Configure SharePoint Server 2019</a:t>
            </a:r>
          </a:p>
        </p:txBody>
      </p:sp>
      <p:pic>
        <p:nvPicPr>
          <p:cNvPr id="5" name="Content Placeholder 4">
            <a:extLst>
              <a:ext uri="{FF2B5EF4-FFF2-40B4-BE49-F238E27FC236}">
                <a16:creationId xmlns:a16="http://schemas.microsoft.com/office/drawing/2014/main" id="{7E8764F2-940C-1C06-90BF-67C88D3E591D}"/>
              </a:ext>
            </a:extLst>
          </p:cNvPr>
          <p:cNvPicPr>
            <a:picLocks noGrp="1" noChangeAspect="1"/>
          </p:cNvPicPr>
          <p:nvPr>
            <p:ph idx="1"/>
          </p:nvPr>
        </p:nvPicPr>
        <p:blipFill>
          <a:blip r:embed="rId3"/>
          <a:stretch>
            <a:fillRect/>
          </a:stretch>
        </p:blipFill>
        <p:spPr>
          <a:xfrm>
            <a:off x="3718354" y="1958957"/>
            <a:ext cx="4755292" cy="4084674"/>
          </a:xfrm>
        </p:spPr>
      </p:pic>
    </p:spTree>
    <p:extLst>
      <p:ext uri="{BB962C8B-B14F-4D97-AF65-F5344CB8AC3E}">
        <p14:creationId xmlns:p14="http://schemas.microsoft.com/office/powerpoint/2010/main" val="1189208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3BE88-EF45-D209-19AE-6744AE043EFD}"/>
              </a:ext>
            </a:extLst>
          </p:cNvPr>
          <p:cNvSpPr>
            <a:spLocks noGrp="1"/>
          </p:cNvSpPr>
          <p:nvPr>
            <p:ph type="title"/>
          </p:nvPr>
        </p:nvSpPr>
        <p:spPr/>
        <p:txBody>
          <a:bodyPr/>
          <a:lstStyle/>
          <a:p>
            <a:pPr algn="ctr"/>
            <a:r>
              <a:rPr lang="en-US" dirty="0"/>
              <a:t>Configure SharePoint Server 2019</a:t>
            </a:r>
          </a:p>
        </p:txBody>
      </p:sp>
      <p:pic>
        <p:nvPicPr>
          <p:cNvPr id="5" name="Content Placeholder 4">
            <a:extLst>
              <a:ext uri="{FF2B5EF4-FFF2-40B4-BE49-F238E27FC236}">
                <a16:creationId xmlns:a16="http://schemas.microsoft.com/office/drawing/2014/main" id="{963043E3-0CB2-CA52-4B11-DABBA58DE376}"/>
              </a:ext>
            </a:extLst>
          </p:cNvPr>
          <p:cNvPicPr>
            <a:picLocks noGrp="1" noChangeAspect="1"/>
          </p:cNvPicPr>
          <p:nvPr>
            <p:ph idx="1"/>
          </p:nvPr>
        </p:nvPicPr>
        <p:blipFill>
          <a:blip r:embed="rId3"/>
          <a:stretch>
            <a:fillRect/>
          </a:stretch>
        </p:blipFill>
        <p:spPr>
          <a:xfrm>
            <a:off x="3752647" y="1970388"/>
            <a:ext cx="4686706" cy="4061812"/>
          </a:xfrm>
        </p:spPr>
      </p:pic>
    </p:spTree>
    <p:extLst>
      <p:ext uri="{BB962C8B-B14F-4D97-AF65-F5344CB8AC3E}">
        <p14:creationId xmlns:p14="http://schemas.microsoft.com/office/powerpoint/2010/main" val="279326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7249-B3A2-2537-677B-A8316A4A4AA8}"/>
              </a:ext>
            </a:extLst>
          </p:cNvPr>
          <p:cNvSpPr>
            <a:spLocks noGrp="1"/>
          </p:cNvSpPr>
          <p:nvPr>
            <p:ph type="title"/>
          </p:nvPr>
        </p:nvSpPr>
        <p:spPr>
          <a:xfrm>
            <a:off x="1137034" y="609597"/>
            <a:ext cx="9392421" cy="1330841"/>
          </a:xfrm>
        </p:spPr>
        <p:txBody>
          <a:bodyPr>
            <a:normAutofit/>
          </a:bodyPr>
          <a:lstStyle/>
          <a:p>
            <a:r>
              <a:rPr lang="en-CA" dirty="0"/>
              <a:t>How To Use SharePoint and Get The Most Out Of It</a:t>
            </a:r>
          </a:p>
        </p:txBody>
      </p:sp>
      <p:sp>
        <p:nvSpPr>
          <p:cNvPr id="3" name="Content Placeholder 2">
            <a:extLst>
              <a:ext uri="{FF2B5EF4-FFF2-40B4-BE49-F238E27FC236}">
                <a16:creationId xmlns:a16="http://schemas.microsoft.com/office/drawing/2014/main" id="{96E638B8-F9C0-95C4-ADAC-2326A061E64F}"/>
              </a:ext>
            </a:extLst>
          </p:cNvPr>
          <p:cNvSpPr>
            <a:spLocks noGrp="1"/>
          </p:cNvSpPr>
          <p:nvPr>
            <p:ph idx="1"/>
          </p:nvPr>
        </p:nvSpPr>
        <p:spPr>
          <a:xfrm>
            <a:off x="1307494" y="2198362"/>
            <a:ext cx="4788506" cy="3917773"/>
          </a:xfrm>
        </p:spPr>
        <p:txBody>
          <a:bodyPr>
            <a:normAutofit lnSpcReduction="10000"/>
          </a:bodyPr>
          <a:lstStyle/>
          <a:p>
            <a:pPr marL="457200" lvl="1" indent="0">
              <a:buNone/>
            </a:pPr>
            <a:r>
              <a:rPr lang="en-CA" sz="1900" dirty="0"/>
              <a:t>The Main Uses</a:t>
            </a:r>
          </a:p>
          <a:p>
            <a:pPr lvl="1"/>
            <a:r>
              <a:rPr lang="en-CA" sz="1900" dirty="0"/>
              <a:t>Storing of Data</a:t>
            </a:r>
          </a:p>
          <a:p>
            <a:pPr lvl="2"/>
            <a:r>
              <a:rPr lang="en-CA" sz="1900" dirty="0"/>
              <a:t>Document Management</a:t>
            </a:r>
          </a:p>
          <a:p>
            <a:pPr lvl="1"/>
            <a:r>
              <a:rPr lang="en-CA" sz="1900" dirty="0"/>
              <a:t>Sharing</a:t>
            </a:r>
          </a:p>
          <a:p>
            <a:pPr lvl="2"/>
            <a:r>
              <a:rPr lang="en-CA" sz="1900" dirty="0"/>
              <a:t>Security and Permissions</a:t>
            </a:r>
          </a:p>
          <a:p>
            <a:pPr lvl="1"/>
            <a:endParaRPr lang="en-CA" sz="1900" dirty="0"/>
          </a:p>
          <a:p>
            <a:pPr lvl="1"/>
            <a:endParaRPr lang="en-CA" sz="1900" dirty="0"/>
          </a:p>
          <a:p>
            <a:pPr lvl="1"/>
            <a:r>
              <a:rPr lang="en-CA" sz="1900" dirty="0"/>
              <a:t>Customization</a:t>
            </a:r>
          </a:p>
          <a:p>
            <a:pPr lvl="1"/>
            <a:r>
              <a:rPr lang="en-CA" sz="1900" dirty="0"/>
              <a:t>Communication Sites and Team sites</a:t>
            </a:r>
          </a:p>
          <a:p>
            <a:pPr lvl="1"/>
            <a:r>
              <a:rPr lang="en-CA" sz="1900" dirty="0"/>
              <a:t>Intranet</a:t>
            </a:r>
          </a:p>
          <a:p>
            <a:pPr lvl="1"/>
            <a:r>
              <a:rPr lang="en-CA" sz="1900" dirty="0"/>
              <a:t>DLP Capabilities</a:t>
            </a:r>
          </a:p>
          <a:p>
            <a:pPr lvl="1"/>
            <a:r>
              <a:rPr lang="en-CA" sz="1900" dirty="0" err="1"/>
              <a:t>Sharepoint</a:t>
            </a:r>
            <a:r>
              <a:rPr lang="en-CA" sz="1900" dirty="0"/>
              <a:t> Workflow</a:t>
            </a:r>
          </a:p>
          <a:p>
            <a:pPr lvl="1"/>
            <a:r>
              <a:rPr lang="en-CA" sz="1900" dirty="0"/>
              <a:t>Mobile Access</a:t>
            </a:r>
          </a:p>
        </p:txBody>
      </p:sp>
      <p:pic>
        <p:nvPicPr>
          <p:cNvPr id="5" name="Picture 4" descr="A screenshot of a computer&#10;&#10;Description automatically generated">
            <a:extLst>
              <a:ext uri="{FF2B5EF4-FFF2-40B4-BE49-F238E27FC236}">
                <a16:creationId xmlns:a16="http://schemas.microsoft.com/office/drawing/2014/main" id="{9111C437-D9AF-FB78-8AEC-E78EF4D1B3E5}"/>
              </a:ext>
            </a:extLst>
          </p:cNvPr>
          <p:cNvPicPr>
            <a:picLocks noChangeAspect="1"/>
          </p:cNvPicPr>
          <p:nvPr/>
        </p:nvPicPr>
        <p:blipFill>
          <a:blip r:embed="rId2"/>
          <a:stretch>
            <a:fillRect/>
          </a:stretch>
        </p:blipFill>
        <p:spPr>
          <a:xfrm>
            <a:off x="6719367" y="3063271"/>
            <a:ext cx="4788505" cy="1999200"/>
          </a:xfrm>
          <a:prstGeom prst="rect">
            <a:avLst/>
          </a:prstGeom>
        </p:spPr>
      </p:pic>
      <p:sp>
        <p:nvSpPr>
          <p:cNvPr id="6" name="TextBox 5">
            <a:extLst>
              <a:ext uri="{FF2B5EF4-FFF2-40B4-BE49-F238E27FC236}">
                <a16:creationId xmlns:a16="http://schemas.microsoft.com/office/drawing/2014/main" id="{46E66A8F-031F-BA71-8B23-54CA7A5F5296}"/>
              </a:ext>
            </a:extLst>
          </p:cNvPr>
          <p:cNvSpPr txBox="1"/>
          <p:nvPr/>
        </p:nvSpPr>
        <p:spPr>
          <a:xfrm>
            <a:off x="1725074" y="3935392"/>
            <a:ext cx="2233913" cy="369332"/>
          </a:xfrm>
          <a:prstGeom prst="rect">
            <a:avLst/>
          </a:prstGeom>
          <a:noFill/>
        </p:spPr>
        <p:txBody>
          <a:bodyPr wrap="square" rtlCol="0">
            <a:spAutoFit/>
          </a:bodyPr>
          <a:lstStyle/>
          <a:p>
            <a:r>
              <a:rPr lang="en-CA" dirty="0"/>
              <a:t>Other Common Uses</a:t>
            </a:r>
          </a:p>
        </p:txBody>
      </p:sp>
    </p:spTree>
    <p:extLst>
      <p:ext uri="{BB962C8B-B14F-4D97-AF65-F5344CB8AC3E}">
        <p14:creationId xmlns:p14="http://schemas.microsoft.com/office/powerpoint/2010/main" val="2607971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FCD08-03FD-B66D-6240-71C7A6EA1012}"/>
              </a:ext>
            </a:extLst>
          </p:cNvPr>
          <p:cNvSpPr>
            <a:spLocks noGrp="1"/>
          </p:cNvSpPr>
          <p:nvPr>
            <p:ph type="title"/>
          </p:nvPr>
        </p:nvSpPr>
        <p:spPr/>
        <p:txBody>
          <a:bodyPr/>
          <a:lstStyle/>
          <a:p>
            <a:pPr algn="ctr"/>
            <a:r>
              <a:rPr lang="en-US" dirty="0"/>
              <a:t>Configure SharePoint Server 2019</a:t>
            </a:r>
          </a:p>
        </p:txBody>
      </p:sp>
      <p:pic>
        <p:nvPicPr>
          <p:cNvPr id="5" name="Content Placeholder 4">
            <a:extLst>
              <a:ext uri="{FF2B5EF4-FFF2-40B4-BE49-F238E27FC236}">
                <a16:creationId xmlns:a16="http://schemas.microsoft.com/office/drawing/2014/main" id="{601114DD-C90A-58CF-7BBC-AB4F8D9FC1CB}"/>
              </a:ext>
            </a:extLst>
          </p:cNvPr>
          <p:cNvPicPr>
            <a:picLocks noGrp="1" noChangeAspect="1"/>
          </p:cNvPicPr>
          <p:nvPr>
            <p:ph idx="1"/>
          </p:nvPr>
        </p:nvPicPr>
        <p:blipFill>
          <a:blip r:embed="rId3"/>
          <a:stretch>
            <a:fillRect/>
          </a:stretch>
        </p:blipFill>
        <p:spPr>
          <a:xfrm>
            <a:off x="3733595" y="1936095"/>
            <a:ext cx="4724809" cy="4130398"/>
          </a:xfrm>
        </p:spPr>
      </p:pic>
    </p:spTree>
    <p:extLst>
      <p:ext uri="{BB962C8B-B14F-4D97-AF65-F5344CB8AC3E}">
        <p14:creationId xmlns:p14="http://schemas.microsoft.com/office/powerpoint/2010/main" val="2174367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A971-1DCE-81EA-B094-55BBA3AF1A54}"/>
              </a:ext>
            </a:extLst>
          </p:cNvPr>
          <p:cNvSpPr>
            <a:spLocks noGrp="1"/>
          </p:cNvSpPr>
          <p:nvPr>
            <p:ph type="title"/>
          </p:nvPr>
        </p:nvSpPr>
        <p:spPr/>
        <p:txBody>
          <a:bodyPr/>
          <a:lstStyle/>
          <a:p>
            <a:pPr algn="ctr"/>
            <a:r>
              <a:rPr lang="en-US" dirty="0"/>
              <a:t>Configure SharePoint Server 2019</a:t>
            </a:r>
          </a:p>
        </p:txBody>
      </p:sp>
      <p:pic>
        <p:nvPicPr>
          <p:cNvPr id="5" name="Content Placeholder 4">
            <a:extLst>
              <a:ext uri="{FF2B5EF4-FFF2-40B4-BE49-F238E27FC236}">
                <a16:creationId xmlns:a16="http://schemas.microsoft.com/office/drawing/2014/main" id="{CD7495C7-2586-C2CC-2C3F-A103B173A00A}"/>
              </a:ext>
            </a:extLst>
          </p:cNvPr>
          <p:cNvPicPr>
            <a:picLocks noGrp="1" noChangeAspect="1"/>
          </p:cNvPicPr>
          <p:nvPr>
            <p:ph idx="1"/>
          </p:nvPr>
        </p:nvPicPr>
        <p:blipFill>
          <a:blip r:embed="rId3"/>
          <a:stretch>
            <a:fillRect/>
          </a:stretch>
        </p:blipFill>
        <p:spPr>
          <a:xfrm>
            <a:off x="3733595" y="1966577"/>
            <a:ext cx="4724809" cy="4069433"/>
          </a:xfrm>
        </p:spPr>
      </p:pic>
    </p:spTree>
    <p:extLst>
      <p:ext uri="{BB962C8B-B14F-4D97-AF65-F5344CB8AC3E}">
        <p14:creationId xmlns:p14="http://schemas.microsoft.com/office/powerpoint/2010/main" val="169458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7534D-90FD-33C7-684D-27279BE1ADEC}"/>
              </a:ext>
            </a:extLst>
          </p:cNvPr>
          <p:cNvSpPr>
            <a:spLocks noGrp="1"/>
          </p:cNvSpPr>
          <p:nvPr>
            <p:ph type="title"/>
          </p:nvPr>
        </p:nvSpPr>
        <p:spPr/>
        <p:txBody>
          <a:bodyPr/>
          <a:lstStyle/>
          <a:p>
            <a:pPr algn="ctr"/>
            <a:r>
              <a:rPr lang="en-US" dirty="0"/>
              <a:t>Database successfully created</a:t>
            </a:r>
          </a:p>
        </p:txBody>
      </p:sp>
      <p:pic>
        <p:nvPicPr>
          <p:cNvPr id="7" name="Content Placeholder 6">
            <a:extLst>
              <a:ext uri="{FF2B5EF4-FFF2-40B4-BE49-F238E27FC236}">
                <a16:creationId xmlns:a16="http://schemas.microsoft.com/office/drawing/2014/main" id="{7E796C0A-98A9-B35E-CDEB-00A705DAA081}"/>
              </a:ext>
            </a:extLst>
          </p:cNvPr>
          <p:cNvPicPr>
            <a:picLocks noGrp="1" noChangeAspect="1"/>
          </p:cNvPicPr>
          <p:nvPr>
            <p:ph idx="1"/>
          </p:nvPr>
        </p:nvPicPr>
        <p:blipFill>
          <a:blip r:embed="rId3"/>
          <a:stretch>
            <a:fillRect/>
          </a:stretch>
        </p:blipFill>
        <p:spPr>
          <a:xfrm>
            <a:off x="2258501" y="1825625"/>
            <a:ext cx="7674998" cy="4351338"/>
          </a:xfrm>
        </p:spPr>
      </p:pic>
    </p:spTree>
    <p:extLst>
      <p:ext uri="{BB962C8B-B14F-4D97-AF65-F5344CB8AC3E}">
        <p14:creationId xmlns:p14="http://schemas.microsoft.com/office/powerpoint/2010/main" val="1343370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DD16-E9C3-C9DE-0D2E-804F33098FB0}"/>
              </a:ext>
            </a:extLst>
          </p:cNvPr>
          <p:cNvSpPr>
            <a:spLocks noGrp="1"/>
          </p:cNvSpPr>
          <p:nvPr>
            <p:ph type="title"/>
          </p:nvPr>
        </p:nvSpPr>
        <p:spPr/>
        <p:txBody>
          <a:bodyPr/>
          <a:lstStyle/>
          <a:p>
            <a:pPr algn="ctr"/>
            <a:r>
              <a:rPr lang="en-US" dirty="0"/>
              <a:t>Settings applied to the server</a:t>
            </a:r>
          </a:p>
        </p:txBody>
      </p:sp>
      <p:graphicFrame>
        <p:nvGraphicFramePr>
          <p:cNvPr id="4" name="Content Placeholder 3">
            <a:extLst>
              <a:ext uri="{FF2B5EF4-FFF2-40B4-BE49-F238E27FC236}">
                <a16:creationId xmlns:a16="http://schemas.microsoft.com/office/drawing/2014/main" id="{14E55482-864C-FC0E-0C1C-60C69BC137E3}"/>
              </a:ext>
            </a:extLst>
          </p:cNvPr>
          <p:cNvGraphicFramePr>
            <a:graphicFrameLocks noGrp="1"/>
          </p:cNvGraphicFramePr>
          <p:nvPr>
            <p:ph idx="1"/>
            <p:extLst>
              <p:ext uri="{D42A27DB-BD31-4B8C-83A1-F6EECF244321}">
                <p14:modId xmlns:p14="http://schemas.microsoft.com/office/powerpoint/2010/main" val="1455723857"/>
              </p:ext>
            </p:extLst>
          </p:nvPr>
        </p:nvGraphicFramePr>
        <p:xfrm>
          <a:off x="838199" y="1825624"/>
          <a:ext cx="11029336" cy="3992880"/>
        </p:xfrm>
        <a:graphic>
          <a:graphicData uri="http://schemas.openxmlformats.org/drawingml/2006/table">
            <a:tbl>
              <a:tblPr firstRow="1" bandRow="1">
                <a:tableStyleId>{5C22544A-7EE6-4342-B048-85BDC9FD1C3A}</a:tableStyleId>
              </a:tblPr>
              <a:tblGrid>
                <a:gridCol w="5514668">
                  <a:extLst>
                    <a:ext uri="{9D8B030D-6E8A-4147-A177-3AD203B41FA5}">
                      <a16:colId xmlns:a16="http://schemas.microsoft.com/office/drawing/2014/main" val="971020825"/>
                    </a:ext>
                  </a:extLst>
                </a:gridCol>
                <a:gridCol w="5514668">
                  <a:extLst>
                    <a:ext uri="{9D8B030D-6E8A-4147-A177-3AD203B41FA5}">
                      <a16:colId xmlns:a16="http://schemas.microsoft.com/office/drawing/2014/main" val="4010905085"/>
                    </a:ext>
                  </a:extLst>
                </a:gridCol>
              </a:tblGrid>
              <a:tr h="2117111">
                <a:tc>
                  <a:txBody>
                    <a:bodyPr/>
                    <a:lstStyle/>
                    <a:p>
                      <a:pPr marL="285750" indent="-285750">
                        <a:buFont typeface="Arial" panose="020B0604020202020204" pitchFamily="34" charset="0"/>
                        <a:buChar char="•"/>
                      </a:pPr>
                      <a:r>
                        <a:rPr lang="en-US" sz="3200" b="0" i="0" kern="1200" dirty="0">
                          <a:solidFill>
                            <a:schemeClr val="lt1"/>
                          </a:solidFill>
                          <a:effectLst/>
                          <a:latin typeface="+mn-lt"/>
                          <a:ea typeface="+mn-ea"/>
                          <a:cs typeface="+mn-cs"/>
                        </a:rPr>
                        <a:t>Configuration Database Server </a:t>
                      </a:r>
                    </a:p>
                    <a:p>
                      <a:pPr marL="285750" indent="-285750">
                        <a:buFont typeface="Arial" panose="020B0604020202020204" pitchFamily="34" charset="0"/>
                        <a:buChar char="•"/>
                      </a:pPr>
                      <a:r>
                        <a:rPr lang="en-US" sz="3200" b="0" i="0" kern="1200" dirty="0">
                          <a:solidFill>
                            <a:schemeClr val="lt1"/>
                          </a:solidFill>
                          <a:effectLst/>
                          <a:latin typeface="+mn-lt"/>
                          <a:ea typeface="+mn-ea"/>
                          <a:cs typeface="+mn-cs"/>
                        </a:rPr>
                        <a:t>Configuration Database Name </a:t>
                      </a:r>
                    </a:p>
                    <a:p>
                      <a:pPr marL="285750" indent="-285750">
                        <a:buFont typeface="Arial" panose="020B0604020202020204" pitchFamily="34" charset="0"/>
                        <a:buChar char="•"/>
                      </a:pPr>
                      <a:r>
                        <a:rPr lang="en-US" sz="3200" b="0" i="0" kern="1200" dirty="0">
                          <a:solidFill>
                            <a:schemeClr val="lt1"/>
                          </a:solidFill>
                          <a:effectLst/>
                          <a:latin typeface="+mn-lt"/>
                          <a:ea typeface="+mn-ea"/>
                          <a:cs typeface="+mn-cs"/>
                        </a:rPr>
                        <a:t>Host the Central Administration Web Application </a:t>
                      </a:r>
                    </a:p>
                    <a:p>
                      <a:pPr marL="285750" indent="-285750">
                        <a:buFont typeface="Arial" panose="020B0604020202020204" pitchFamily="34" charset="0"/>
                        <a:buChar char="•"/>
                      </a:pPr>
                      <a:r>
                        <a:rPr lang="en-US" sz="3200" b="0" i="0" kern="1200" dirty="0">
                          <a:solidFill>
                            <a:schemeClr val="lt1"/>
                          </a:solidFill>
                          <a:effectLst/>
                          <a:latin typeface="+mn-lt"/>
                          <a:ea typeface="+mn-ea"/>
                          <a:cs typeface="+mn-cs"/>
                        </a:rPr>
                        <a:t>Central Administration URL</a:t>
                      </a:r>
                    </a:p>
                    <a:p>
                      <a:pPr marL="285750" indent="-285750">
                        <a:buFont typeface="Arial" panose="020B0604020202020204" pitchFamily="34" charset="0"/>
                        <a:buChar char="•"/>
                      </a:pPr>
                      <a:r>
                        <a:rPr lang="en-US" sz="3200" b="0" i="0" kern="1200" dirty="0">
                          <a:solidFill>
                            <a:schemeClr val="lt1"/>
                          </a:solidFill>
                          <a:effectLst/>
                          <a:latin typeface="+mn-lt"/>
                          <a:ea typeface="+mn-ea"/>
                          <a:cs typeface="+mn-cs"/>
                        </a:rPr>
                        <a:t>Authentication provider </a:t>
                      </a:r>
                    </a:p>
                    <a:p>
                      <a:pPr marL="285750" indent="-285750">
                        <a:buFont typeface="Arial" panose="020B0604020202020204" pitchFamily="34" charset="0"/>
                        <a:buChar char="•"/>
                      </a:pPr>
                      <a:r>
                        <a:rPr lang="en-US" sz="3200" b="0" i="0" kern="1200" dirty="0">
                          <a:solidFill>
                            <a:schemeClr val="lt1"/>
                          </a:solidFill>
                          <a:effectLst/>
                          <a:latin typeface="+mn-lt"/>
                          <a:ea typeface="+mn-ea"/>
                          <a:cs typeface="+mn-cs"/>
                        </a:rPr>
                        <a:t>Local Server Role</a:t>
                      </a:r>
                      <a:endParaRPr lang="en-US" sz="3200" dirty="0"/>
                    </a:p>
                  </a:txBody>
                  <a:tcPr/>
                </a:tc>
                <a:tc>
                  <a:txBody>
                    <a:bodyPr/>
                    <a:lstStyle/>
                    <a:p>
                      <a:pPr marL="457200" indent="-457200">
                        <a:buFont typeface="Arial" panose="020B0604020202020204" pitchFamily="34" charset="0"/>
                        <a:buChar char="•"/>
                      </a:pPr>
                      <a:r>
                        <a:rPr lang="en-US" sz="3200" b="0" i="0" kern="1200" dirty="0">
                          <a:solidFill>
                            <a:schemeClr val="lt1"/>
                          </a:solidFill>
                          <a:effectLst/>
                          <a:latin typeface="+mn-lt"/>
                          <a:ea typeface="+mn-ea"/>
                          <a:cs typeface="+mn-cs"/>
                        </a:rPr>
                        <a:t>Ca-VAN-SQL</a:t>
                      </a:r>
                    </a:p>
                    <a:p>
                      <a:pPr marL="457200" indent="-457200">
                        <a:buFont typeface="Arial" panose="020B0604020202020204" pitchFamily="34" charset="0"/>
                        <a:buChar char="•"/>
                      </a:pPr>
                      <a:r>
                        <a:rPr lang="en-US" sz="3200" b="0" i="0" kern="1200" dirty="0" err="1">
                          <a:solidFill>
                            <a:schemeClr val="lt1"/>
                          </a:solidFill>
                          <a:effectLst/>
                          <a:latin typeface="+mn-lt"/>
                          <a:ea typeface="+mn-ea"/>
                          <a:cs typeface="+mn-cs"/>
                        </a:rPr>
                        <a:t>Sharepoint_config</a:t>
                      </a:r>
                      <a:endParaRPr lang="en-US" sz="3200" b="0" i="0" kern="1200" dirty="0">
                        <a:solidFill>
                          <a:schemeClr val="lt1"/>
                        </a:solidFill>
                        <a:effectLst/>
                        <a:latin typeface="+mn-lt"/>
                        <a:ea typeface="+mn-ea"/>
                        <a:cs typeface="+mn-cs"/>
                      </a:endParaRPr>
                    </a:p>
                    <a:p>
                      <a:pPr marL="457200" indent="-457200">
                        <a:buFont typeface="Arial" panose="020B0604020202020204" pitchFamily="34" charset="0"/>
                        <a:buChar char="•"/>
                      </a:pPr>
                      <a:r>
                        <a:rPr lang="en-US" sz="3200" b="0" i="0" kern="1200" dirty="0">
                          <a:solidFill>
                            <a:schemeClr val="lt1"/>
                          </a:solidFill>
                          <a:effectLst/>
                          <a:latin typeface="+mn-lt"/>
                          <a:ea typeface="+mn-ea"/>
                          <a:cs typeface="+mn-cs"/>
                        </a:rPr>
                        <a:t>Yes</a:t>
                      </a:r>
                    </a:p>
                    <a:p>
                      <a:pPr marL="457200" indent="-457200">
                        <a:buFont typeface="Arial" panose="020B0604020202020204" pitchFamily="34" charset="0"/>
                        <a:buChar char="•"/>
                      </a:pPr>
                      <a:endParaRPr lang="en-US" sz="3200" b="0" i="0" kern="1200" dirty="0">
                        <a:solidFill>
                          <a:schemeClr val="lt1"/>
                        </a:solidFill>
                        <a:effectLst/>
                        <a:latin typeface="+mn-lt"/>
                        <a:ea typeface="+mn-ea"/>
                        <a:cs typeface="+mn-cs"/>
                      </a:endParaRPr>
                    </a:p>
                    <a:p>
                      <a:pPr marL="457200" indent="-457200">
                        <a:buFont typeface="Arial" panose="020B0604020202020204" pitchFamily="34" charset="0"/>
                        <a:buChar char="•"/>
                      </a:pPr>
                      <a:endParaRPr lang="en-US" sz="3200" b="0" i="0" kern="1200" dirty="0">
                        <a:solidFill>
                          <a:schemeClr val="lt1"/>
                        </a:solidFill>
                        <a:effectLst/>
                        <a:latin typeface="+mn-lt"/>
                        <a:ea typeface="+mn-ea"/>
                        <a:cs typeface="+mn-cs"/>
                      </a:endParaRPr>
                    </a:p>
                    <a:p>
                      <a:pPr marL="457200" indent="-457200">
                        <a:buFont typeface="Arial" panose="020B0604020202020204" pitchFamily="34" charset="0"/>
                        <a:buChar char="•"/>
                      </a:pPr>
                      <a:r>
                        <a:rPr lang="en-US" sz="3200" b="0" i="0" kern="1200" dirty="0">
                          <a:solidFill>
                            <a:schemeClr val="lt1"/>
                          </a:solidFill>
                          <a:effectLst/>
                          <a:latin typeface="+mn-lt"/>
                          <a:ea typeface="+mn-ea"/>
                          <a:cs typeface="+mn-cs"/>
                        </a:rPr>
                        <a:t>http://ca-van-sp:9999</a:t>
                      </a:r>
                    </a:p>
                    <a:p>
                      <a:pPr marL="457200" indent="-457200">
                        <a:buFont typeface="Arial" panose="020B0604020202020204" pitchFamily="34" charset="0"/>
                        <a:buChar char="•"/>
                      </a:pPr>
                      <a:r>
                        <a:rPr lang="en-US" sz="3200" b="0" i="0" kern="1200" dirty="0">
                          <a:solidFill>
                            <a:schemeClr val="lt1"/>
                          </a:solidFill>
                          <a:effectLst/>
                          <a:latin typeface="+mn-lt"/>
                          <a:ea typeface="+mn-ea"/>
                          <a:cs typeface="+mn-cs"/>
                        </a:rPr>
                        <a:t>NTLM</a:t>
                      </a:r>
                    </a:p>
                    <a:p>
                      <a:pPr marL="457200" indent="-457200">
                        <a:buFont typeface="Arial" panose="020B0604020202020204" pitchFamily="34" charset="0"/>
                        <a:buChar char="•"/>
                      </a:pPr>
                      <a:r>
                        <a:rPr lang="en-US" sz="3200" b="0" i="0" kern="1200" dirty="0">
                          <a:solidFill>
                            <a:schemeClr val="lt1"/>
                          </a:solidFill>
                          <a:effectLst/>
                          <a:latin typeface="+mn-lt"/>
                          <a:ea typeface="+mn-ea"/>
                          <a:cs typeface="+mn-cs"/>
                        </a:rPr>
                        <a:t>Single-Server Farm</a:t>
                      </a:r>
                    </a:p>
                  </a:txBody>
                  <a:tcPr/>
                </a:tc>
                <a:extLst>
                  <a:ext uri="{0D108BD9-81ED-4DB2-BD59-A6C34878D82A}">
                    <a16:rowId xmlns:a16="http://schemas.microsoft.com/office/drawing/2014/main" val="3624160929"/>
                  </a:ext>
                </a:extLst>
              </a:tr>
            </a:tbl>
          </a:graphicData>
        </a:graphic>
      </p:graphicFrame>
    </p:spTree>
    <p:extLst>
      <p:ext uri="{BB962C8B-B14F-4D97-AF65-F5344CB8AC3E}">
        <p14:creationId xmlns:p14="http://schemas.microsoft.com/office/powerpoint/2010/main" val="2825442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BF2E-3B9C-692D-43AC-F370703B9550}"/>
              </a:ext>
            </a:extLst>
          </p:cNvPr>
          <p:cNvSpPr>
            <a:spLocks noGrp="1"/>
          </p:cNvSpPr>
          <p:nvPr>
            <p:ph type="title"/>
          </p:nvPr>
        </p:nvSpPr>
        <p:spPr/>
        <p:txBody>
          <a:bodyPr/>
          <a:lstStyle/>
          <a:p>
            <a:r>
              <a:rPr lang="en-US" dirty="0"/>
              <a:t>Validating the </a:t>
            </a:r>
            <a:r>
              <a:rPr lang="en-US" dirty="0" err="1"/>
              <a:t>Sharepoint</a:t>
            </a:r>
            <a:r>
              <a:rPr lang="en-US" dirty="0"/>
              <a:t> Installation </a:t>
            </a:r>
          </a:p>
        </p:txBody>
      </p:sp>
      <p:pic>
        <p:nvPicPr>
          <p:cNvPr id="5" name="Content Placeholder 4">
            <a:extLst>
              <a:ext uri="{FF2B5EF4-FFF2-40B4-BE49-F238E27FC236}">
                <a16:creationId xmlns:a16="http://schemas.microsoft.com/office/drawing/2014/main" id="{228EFA39-5E0A-1096-EC36-E50FCE9AB727}"/>
              </a:ext>
            </a:extLst>
          </p:cNvPr>
          <p:cNvPicPr>
            <a:picLocks noGrp="1" noChangeAspect="1"/>
          </p:cNvPicPr>
          <p:nvPr>
            <p:ph idx="1"/>
          </p:nvPr>
        </p:nvPicPr>
        <p:blipFill>
          <a:blip r:embed="rId3"/>
          <a:stretch>
            <a:fillRect/>
          </a:stretch>
        </p:blipFill>
        <p:spPr>
          <a:xfrm>
            <a:off x="1482081" y="1825625"/>
            <a:ext cx="9227837" cy="4351338"/>
          </a:xfrm>
        </p:spPr>
      </p:pic>
    </p:spTree>
    <p:extLst>
      <p:ext uri="{BB962C8B-B14F-4D97-AF65-F5344CB8AC3E}">
        <p14:creationId xmlns:p14="http://schemas.microsoft.com/office/powerpoint/2010/main" val="1073083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65FD-85E6-3F3D-3E60-E38DDC9CB741}"/>
              </a:ext>
            </a:extLst>
          </p:cNvPr>
          <p:cNvSpPr>
            <a:spLocks noGrp="1"/>
          </p:cNvSpPr>
          <p:nvPr>
            <p:ph type="title"/>
          </p:nvPr>
        </p:nvSpPr>
        <p:spPr/>
        <p:txBody>
          <a:bodyPr/>
          <a:lstStyle/>
          <a:p>
            <a:pPr algn="ctr"/>
            <a:r>
              <a:rPr lang="en-US" dirty="0"/>
              <a:t>Farm configuration successful!</a:t>
            </a:r>
          </a:p>
        </p:txBody>
      </p:sp>
      <p:pic>
        <p:nvPicPr>
          <p:cNvPr id="5" name="Content Placeholder 4">
            <a:extLst>
              <a:ext uri="{FF2B5EF4-FFF2-40B4-BE49-F238E27FC236}">
                <a16:creationId xmlns:a16="http://schemas.microsoft.com/office/drawing/2014/main" id="{996A8684-01D1-17BB-E404-EBFD9BC6F0DC}"/>
              </a:ext>
            </a:extLst>
          </p:cNvPr>
          <p:cNvPicPr>
            <a:picLocks noGrp="1" noChangeAspect="1"/>
          </p:cNvPicPr>
          <p:nvPr>
            <p:ph idx="1"/>
          </p:nvPr>
        </p:nvPicPr>
        <p:blipFill>
          <a:blip r:embed="rId2"/>
          <a:stretch>
            <a:fillRect/>
          </a:stretch>
        </p:blipFill>
        <p:spPr>
          <a:xfrm>
            <a:off x="1089340" y="1825625"/>
            <a:ext cx="10013320" cy="4351338"/>
          </a:xfrm>
        </p:spPr>
      </p:pic>
    </p:spTree>
    <p:extLst>
      <p:ext uri="{BB962C8B-B14F-4D97-AF65-F5344CB8AC3E}">
        <p14:creationId xmlns:p14="http://schemas.microsoft.com/office/powerpoint/2010/main" val="2762324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2CDA7AE0-E19F-0977-C2BB-FA16A2858C0A}"/>
              </a:ext>
            </a:extLst>
          </p:cNvPr>
          <p:cNvPicPr>
            <a:picLocks noChangeAspect="1"/>
          </p:cNvPicPr>
          <p:nvPr/>
        </p:nvPicPr>
        <p:blipFill rotWithShape="1">
          <a:blip r:embed="rId2"/>
          <a:srcRect t="9281" r="-2" b="21745"/>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2" descr="Endpoint DLP steps for the device admin">
            <a:extLst>
              <a:ext uri="{FF2B5EF4-FFF2-40B4-BE49-F238E27FC236}">
                <a16:creationId xmlns:a16="http://schemas.microsoft.com/office/drawing/2014/main" id="{AAAC145E-617E-CEEE-C7FD-ABFF1F039C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00" r="29601"/>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2EAED7-05BC-EB88-C132-06CBDB358030}"/>
              </a:ext>
            </a:extLst>
          </p:cNvPr>
          <p:cNvSpPr>
            <a:spLocks noGrp="1"/>
          </p:cNvSpPr>
          <p:nvPr>
            <p:ph type="title"/>
          </p:nvPr>
        </p:nvSpPr>
        <p:spPr>
          <a:xfrm>
            <a:off x="438912" y="1524659"/>
            <a:ext cx="5019074" cy="2774088"/>
          </a:xfrm>
        </p:spPr>
        <p:txBody>
          <a:bodyPr vert="horz" lIns="91440" tIns="45720" rIns="91440" bIns="45720" rtlCol="0" anchor="b">
            <a:normAutofit/>
          </a:bodyPr>
          <a:lstStyle/>
          <a:p>
            <a:r>
              <a:rPr lang="en-US" sz="5400" kern="1200">
                <a:solidFill>
                  <a:schemeClr val="tx1"/>
                </a:solidFill>
                <a:latin typeface="+mj-lt"/>
                <a:ea typeface="+mj-ea"/>
                <a:cs typeface="+mj-cs"/>
              </a:rPr>
              <a:t>Data Loss Prevention Capabilities</a:t>
            </a:r>
          </a:p>
        </p:txBody>
      </p:sp>
    </p:spTree>
    <p:extLst>
      <p:ext uri="{BB962C8B-B14F-4D97-AF65-F5344CB8AC3E}">
        <p14:creationId xmlns:p14="http://schemas.microsoft.com/office/powerpoint/2010/main" val="236418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9196-9A92-DD8F-B39B-1835232C664F}"/>
              </a:ext>
            </a:extLst>
          </p:cNvPr>
          <p:cNvSpPr>
            <a:spLocks noGrp="1"/>
          </p:cNvSpPr>
          <p:nvPr>
            <p:ph type="title"/>
          </p:nvPr>
        </p:nvSpPr>
        <p:spPr>
          <a:xfrm>
            <a:off x="841249" y="539578"/>
            <a:ext cx="5981278" cy="1684638"/>
          </a:xfrm>
        </p:spPr>
        <p:txBody>
          <a:bodyPr>
            <a:normAutofit/>
          </a:bodyPr>
          <a:lstStyle/>
          <a:p>
            <a:r>
              <a:rPr lang="en-CA" sz="4000" dirty="0"/>
              <a:t>Data Loss Prevention Capabilities</a:t>
            </a:r>
          </a:p>
        </p:txBody>
      </p:sp>
      <p:sp>
        <p:nvSpPr>
          <p:cNvPr id="3" name="Content Placeholder 2">
            <a:extLst>
              <a:ext uri="{FF2B5EF4-FFF2-40B4-BE49-F238E27FC236}">
                <a16:creationId xmlns:a16="http://schemas.microsoft.com/office/drawing/2014/main" id="{56867329-D822-B002-E773-1C55BD82BE5A}"/>
              </a:ext>
            </a:extLst>
          </p:cNvPr>
          <p:cNvSpPr>
            <a:spLocks noGrp="1"/>
          </p:cNvSpPr>
          <p:nvPr>
            <p:ph idx="1"/>
          </p:nvPr>
        </p:nvSpPr>
        <p:spPr>
          <a:xfrm>
            <a:off x="838201" y="2409568"/>
            <a:ext cx="5981278" cy="3690551"/>
          </a:xfrm>
        </p:spPr>
        <p:txBody>
          <a:bodyPr>
            <a:normAutofit/>
          </a:bodyPr>
          <a:lstStyle/>
          <a:p>
            <a:r>
              <a:rPr lang="en-CA" sz="2000" dirty="0"/>
              <a:t>Within </a:t>
            </a:r>
            <a:r>
              <a:rPr lang="en-CA" sz="2000" dirty="0" err="1"/>
              <a:t>sharepoint</a:t>
            </a:r>
            <a:r>
              <a:rPr lang="en-CA" sz="2000" dirty="0"/>
              <a:t> we have features to protect sensitive data and prevent it from being shared within the environment</a:t>
            </a:r>
          </a:p>
          <a:p>
            <a:pPr lvl="1"/>
            <a:r>
              <a:rPr lang="en-CA" sz="2000" b="0" i="0" dirty="0">
                <a:effectLst/>
                <a:latin typeface="Calibri" panose="020F0502020204030204" pitchFamily="34" charset="0"/>
                <a:ea typeface="Calibri" panose="020F0502020204030204" pitchFamily="34" charset="0"/>
                <a:cs typeface="Calibri" panose="020F0502020204030204" pitchFamily="34" charset="0"/>
              </a:rPr>
              <a:t>Policy Creation:</a:t>
            </a:r>
          </a:p>
          <a:p>
            <a:pPr lvl="1"/>
            <a:r>
              <a:rPr lang="en-CA" sz="2000" b="0" i="0" dirty="0">
                <a:effectLst/>
                <a:latin typeface="Calibri" panose="020F0502020204030204" pitchFamily="34" charset="0"/>
                <a:ea typeface="Calibri" panose="020F0502020204030204" pitchFamily="34" charset="0"/>
                <a:cs typeface="Calibri" panose="020F0502020204030204" pitchFamily="34" charset="0"/>
              </a:rPr>
              <a:t>Content Inspection: </a:t>
            </a:r>
          </a:p>
          <a:p>
            <a:pPr lvl="1"/>
            <a:r>
              <a:rPr lang="en-CA" sz="2000" b="0" i="0" dirty="0">
                <a:effectLst/>
                <a:latin typeface="Calibri" panose="020F0502020204030204" pitchFamily="34" charset="0"/>
                <a:ea typeface="Calibri" panose="020F0502020204030204" pitchFamily="34" charset="0"/>
                <a:cs typeface="Calibri" panose="020F0502020204030204" pitchFamily="34" charset="0"/>
              </a:rPr>
              <a:t>User Notifications: </a:t>
            </a:r>
          </a:p>
          <a:p>
            <a:pPr lvl="1"/>
            <a:r>
              <a:rPr lang="en-CA" sz="2000" b="0" i="0" dirty="0">
                <a:effectLst/>
                <a:latin typeface="Calibri" panose="020F0502020204030204" pitchFamily="34" charset="0"/>
                <a:ea typeface="Calibri" panose="020F0502020204030204" pitchFamily="34" charset="0"/>
                <a:cs typeface="Calibri" panose="020F0502020204030204" pitchFamily="34" charset="0"/>
              </a:rPr>
              <a:t>Monitoring and Reporting: </a:t>
            </a:r>
          </a:p>
          <a:p>
            <a:pPr lvl="1"/>
            <a:r>
              <a:rPr lang="en-CA" sz="2000" b="0" i="0" dirty="0">
                <a:effectLst/>
                <a:latin typeface="Calibri" panose="020F0502020204030204" pitchFamily="34" charset="0"/>
                <a:ea typeface="Calibri" panose="020F0502020204030204" pitchFamily="34" charset="0"/>
                <a:cs typeface="Calibri" panose="020F0502020204030204" pitchFamily="34" charset="0"/>
              </a:rPr>
              <a:t>Integration with Microsoft 365: </a:t>
            </a:r>
            <a:br>
              <a:rPr lang="en-CA" sz="1200" dirty="0"/>
            </a:br>
            <a:br>
              <a:rPr lang="en-CA" sz="1600" dirty="0"/>
            </a:br>
            <a:br>
              <a:rPr lang="en-CA" sz="2000" dirty="0"/>
            </a:br>
            <a:br>
              <a:rPr lang="en-CA" sz="2000" dirty="0"/>
            </a:br>
            <a:endParaRPr lang="en-CA" sz="2000" dirty="0"/>
          </a:p>
        </p:txBody>
      </p:sp>
      <p:pic>
        <p:nvPicPr>
          <p:cNvPr id="2050" name="Picture 2" descr="Endpoint DLP steps for the device admin">
            <a:extLst>
              <a:ext uri="{FF2B5EF4-FFF2-40B4-BE49-F238E27FC236}">
                <a16:creationId xmlns:a16="http://schemas.microsoft.com/office/drawing/2014/main" id="{651426EC-8865-6BCA-A4DB-2C3DC7AB40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19479" y="687616"/>
            <a:ext cx="4810874" cy="10343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LP report showing policy matches">
            <a:extLst>
              <a:ext uri="{FF2B5EF4-FFF2-40B4-BE49-F238E27FC236}">
                <a16:creationId xmlns:a16="http://schemas.microsoft.com/office/drawing/2014/main" id="{E9CDB70E-2E0B-D276-319E-7DF2126907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19479" y="2409568"/>
            <a:ext cx="4810874" cy="288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69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A7AE-62EF-410A-F564-6E7B83E3ED44}"/>
              </a:ext>
            </a:extLst>
          </p:cNvPr>
          <p:cNvSpPr>
            <a:spLocks noGrp="1"/>
          </p:cNvSpPr>
          <p:nvPr>
            <p:ph type="title"/>
          </p:nvPr>
        </p:nvSpPr>
        <p:spPr>
          <a:xfrm>
            <a:off x="761803" y="350196"/>
            <a:ext cx="4646904" cy="1624520"/>
          </a:xfrm>
        </p:spPr>
        <p:txBody>
          <a:bodyPr anchor="ctr">
            <a:normAutofit/>
          </a:bodyPr>
          <a:lstStyle/>
          <a:p>
            <a:r>
              <a:rPr lang="en-CA" sz="4000"/>
              <a:t>Communication Sites and Team sites</a:t>
            </a:r>
          </a:p>
        </p:txBody>
      </p:sp>
      <p:sp>
        <p:nvSpPr>
          <p:cNvPr id="3" name="Content Placeholder 2">
            <a:extLst>
              <a:ext uri="{FF2B5EF4-FFF2-40B4-BE49-F238E27FC236}">
                <a16:creationId xmlns:a16="http://schemas.microsoft.com/office/drawing/2014/main" id="{8B57B890-42C4-BEF8-66CD-AF452FF0DE03}"/>
              </a:ext>
            </a:extLst>
          </p:cNvPr>
          <p:cNvSpPr>
            <a:spLocks noGrp="1"/>
          </p:cNvSpPr>
          <p:nvPr>
            <p:ph idx="1"/>
          </p:nvPr>
        </p:nvSpPr>
        <p:spPr>
          <a:xfrm>
            <a:off x="761802" y="2743200"/>
            <a:ext cx="4646905" cy="3613149"/>
          </a:xfrm>
        </p:spPr>
        <p:txBody>
          <a:bodyPr anchor="ctr">
            <a:normAutofit/>
          </a:bodyPr>
          <a:lstStyle/>
          <a:p>
            <a:pPr marL="0" indent="0">
              <a:buNone/>
            </a:pPr>
            <a:r>
              <a:rPr lang="en-CA" sz="2000" dirty="0"/>
              <a:t>Communication Sites</a:t>
            </a:r>
          </a:p>
          <a:p>
            <a:r>
              <a:rPr lang="en-CA" sz="2000" dirty="0"/>
              <a:t>Designed for interacting with a broad audience</a:t>
            </a:r>
          </a:p>
          <a:p>
            <a:pPr lvl="1"/>
            <a:r>
              <a:rPr lang="en-CA" sz="2000" dirty="0"/>
              <a:t>Examples: Broadcasting news, updates and content to large groups like all employees</a:t>
            </a:r>
          </a:p>
          <a:p>
            <a:pPr marL="0" indent="0">
              <a:buNone/>
            </a:pPr>
            <a:r>
              <a:rPr lang="en-CA" sz="2000" dirty="0"/>
              <a:t>Team Sites</a:t>
            </a:r>
          </a:p>
          <a:p>
            <a:r>
              <a:rPr lang="en-CA" sz="2000" dirty="0"/>
              <a:t>Designed for groups users working together or projects</a:t>
            </a:r>
          </a:p>
          <a:p>
            <a:pPr marL="457200" lvl="1" indent="0">
              <a:buNone/>
            </a:pPr>
            <a:endParaRPr lang="en-CA" sz="2000" dirty="0"/>
          </a:p>
          <a:p>
            <a:pPr marL="457200" lvl="1" indent="0">
              <a:buNone/>
            </a:pPr>
            <a:endParaRPr lang="en-CA" sz="2000" dirty="0"/>
          </a:p>
        </p:txBody>
      </p:sp>
      <p:pic>
        <p:nvPicPr>
          <p:cNvPr id="5" name="Picture 4" descr="Drawings on colourful paper">
            <a:extLst>
              <a:ext uri="{FF2B5EF4-FFF2-40B4-BE49-F238E27FC236}">
                <a16:creationId xmlns:a16="http://schemas.microsoft.com/office/drawing/2014/main" id="{B6D4EB0D-FBC8-46B9-F5F2-18E2370B17AE}"/>
              </a:ext>
            </a:extLst>
          </p:cNvPr>
          <p:cNvPicPr>
            <a:picLocks noChangeAspect="1"/>
          </p:cNvPicPr>
          <p:nvPr/>
        </p:nvPicPr>
        <p:blipFill rotWithShape="1">
          <a:blip r:embed="rId2"/>
          <a:srcRect l="10171" r="30428" b="-2"/>
          <a:stretch/>
        </p:blipFill>
        <p:spPr>
          <a:xfrm>
            <a:off x="6096000" y="1"/>
            <a:ext cx="6102825" cy="6858000"/>
          </a:xfrm>
          <a:prstGeom prst="rect">
            <a:avLst/>
          </a:prstGeom>
        </p:spPr>
      </p:pic>
      <p:pic>
        <p:nvPicPr>
          <p:cNvPr id="2050" name="Picture 2" descr="Home Site vs SharePoint Start Page vs. Hub Site vs. Root Site">
            <a:extLst>
              <a:ext uri="{FF2B5EF4-FFF2-40B4-BE49-F238E27FC236}">
                <a16:creationId xmlns:a16="http://schemas.microsoft.com/office/drawing/2014/main" id="{590F742D-3173-71F2-14BD-9F0124F29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8" y="0"/>
            <a:ext cx="60372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11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77D45-E1C7-8E5F-90A0-825452D4B732}"/>
              </a:ext>
            </a:extLst>
          </p:cNvPr>
          <p:cNvSpPr>
            <a:spLocks noGrp="1"/>
          </p:cNvSpPr>
          <p:nvPr>
            <p:ph type="title"/>
          </p:nvPr>
        </p:nvSpPr>
        <p:spPr>
          <a:xfrm>
            <a:off x="836679" y="723898"/>
            <a:ext cx="6002110" cy="1495425"/>
          </a:xfrm>
        </p:spPr>
        <p:txBody>
          <a:bodyPr>
            <a:normAutofit/>
          </a:bodyPr>
          <a:lstStyle/>
          <a:p>
            <a:r>
              <a:rPr lang="en-CA" sz="4000"/>
              <a:t>SharePoint WorkFlow</a:t>
            </a:r>
          </a:p>
        </p:txBody>
      </p:sp>
      <p:sp>
        <p:nvSpPr>
          <p:cNvPr id="3" name="Content Placeholder 2">
            <a:extLst>
              <a:ext uri="{FF2B5EF4-FFF2-40B4-BE49-F238E27FC236}">
                <a16:creationId xmlns:a16="http://schemas.microsoft.com/office/drawing/2014/main" id="{1CE1F1DC-6A7E-2B30-C8A4-68250EB6CCBD}"/>
              </a:ext>
            </a:extLst>
          </p:cNvPr>
          <p:cNvSpPr>
            <a:spLocks noGrp="1"/>
          </p:cNvSpPr>
          <p:nvPr>
            <p:ph idx="1"/>
          </p:nvPr>
        </p:nvSpPr>
        <p:spPr>
          <a:xfrm>
            <a:off x="836680" y="2405067"/>
            <a:ext cx="6002110" cy="3729034"/>
          </a:xfrm>
        </p:spPr>
        <p:txBody>
          <a:bodyPr>
            <a:normAutofit/>
          </a:bodyPr>
          <a:lstStyle/>
          <a:p>
            <a:pPr>
              <a:buFont typeface="Arial" panose="020B0604020202020204" pitchFamily="34" charset="0"/>
              <a:buChar char="•"/>
            </a:pPr>
            <a:r>
              <a:rPr lang="en-US" sz="1900" b="0" i="0" dirty="0">
                <a:effectLst/>
                <a:latin typeface="Söhne"/>
              </a:rPr>
              <a:t>SharePoint workflows are pre-programmed mini-applications designed to automate various business processes.</a:t>
            </a:r>
          </a:p>
          <a:p>
            <a:pPr>
              <a:buFont typeface="Arial" panose="020B0604020202020204" pitchFamily="34" charset="0"/>
              <a:buChar char="•"/>
            </a:pPr>
            <a:r>
              <a:rPr lang="en-US" sz="1900" b="0" i="0" dirty="0">
                <a:effectLst/>
                <a:latin typeface="Söhne"/>
              </a:rPr>
              <a:t>Workflows streamline tasks, such as collecting signatures, feedback, approvals, and tracking procedure statuses.</a:t>
            </a:r>
          </a:p>
          <a:p>
            <a:pPr>
              <a:buFont typeface="Arial" panose="020B0604020202020204" pitchFamily="34" charset="0"/>
              <a:buChar char="•"/>
            </a:pPr>
            <a:r>
              <a:rPr lang="en-US" sz="1900" b="0" i="0" dirty="0">
                <a:effectLst/>
                <a:latin typeface="Söhne"/>
              </a:rPr>
              <a:t>The main goals of SharePoint workflows are to save time, improve efficiency, and maintain consistency in recurring tasks.</a:t>
            </a:r>
          </a:p>
          <a:p>
            <a:pPr>
              <a:buFont typeface="Arial" panose="020B0604020202020204" pitchFamily="34" charset="0"/>
              <a:buChar char="•"/>
            </a:pPr>
            <a:r>
              <a:rPr lang="en-US" sz="1900" b="0" i="0" dirty="0">
                <a:effectLst/>
                <a:latin typeface="Söhne"/>
              </a:rPr>
              <a:t>Workflows can be applied to a wide range of scenarios within SharePoint, making them versatile tools for process automation.</a:t>
            </a:r>
          </a:p>
          <a:p>
            <a:endParaRPr lang="en-CA" sz="1900" dirty="0"/>
          </a:p>
        </p:txBody>
      </p:sp>
      <p:pic>
        <p:nvPicPr>
          <p:cNvPr id="1026" name="Picture 2" descr="Workflow process">
            <a:extLst>
              <a:ext uri="{FF2B5EF4-FFF2-40B4-BE49-F238E27FC236}">
                <a16:creationId xmlns:a16="http://schemas.microsoft.com/office/drawing/2014/main" id="{F2C37D5E-EDC6-2918-44E5-3F0FCDFB9A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35"/>
          <a:stretch/>
        </p:blipFill>
        <p:spPr bwMode="auto">
          <a:xfrm>
            <a:off x="7199440" y="10"/>
            <a:ext cx="499256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63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EA65A-449C-6C35-0E48-0AD1CBB7822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Mobile Access</a:t>
            </a:r>
          </a:p>
        </p:txBody>
      </p:sp>
      <p:pic>
        <p:nvPicPr>
          <p:cNvPr id="4098" name="Picture 2" descr="SPMobileApp">
            <a:extLst>
              <a:ext uri="{FF2B5EF4-FFF2-40B4-BE49-F238E27FC236}">
                <a16:creationId xmlns:a16="http://schemas.microsoft.com/office/drawing/2014/main" id="{677D1A42-BF13-893E-1786-9B6AFB5765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03610" y="643466"/>
            <a:ext cx="6328112"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806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3718</TotalTime>
  <Words>2164</Words>
  <Application>Microsoft Office PowerPoint</Application>
  <PresentationFormat>Widescreen</PresentationFormat>
  <Paragraphs>218</Paragraphs>
  <Slides>45</Slides>
  <Notes>22</Notes>
  <HiddenSlides>0</HiddenSlides>
  <MMClips>1</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SharePoint Server: The Ultimate Installation and Configuration Guide</vt:lpstr>
      <vt:lpstr>What is SharePoint</vt:lpstr>
      <vt:lpstr>What is SharePoint</vt:lpstr>
      <vt:lpstr>How To Use SharePoint and Get The Most Out Of It</vt:lpstr>
      <vt:lpstr>Data Loss Prevention Capabilities</vt:lpstr>
      <vt:lpstr>Data Loss Prevention Capabilities</vt:lpstr>
      <vt:lpstr>Communication Sites and Team sites</vt:lpstr>
      <vt:lpstr>SharePoint WorkFlow</vt:lpstr>
      <vt:lpstr>Mobile Access</vt:lpstr>
      <vt:lpstr>What Is Office 365 Cloud-Based SharePoint?</vt:lpstr>
      <vt:lpstr>Brief Overview</vt:lpstr>
      <vt:lpstr>Benefits vs Standard SharePoint Server</vt:lpstr>
      <vt:lpstr>Drawbacks vs Standard SharePoint Server</vt:lpstr>
      <vt:lpstr>Use in Industry</vt:lpstr>
      <vt:lpstr>Summary</vt:lpstr>
      <vt:lpstr>Environment for Demo Sharepoint Server</vt:lpstr>
      <vt:lpstr>Installation STEP-BY-STEP</vt:lpstr>
      <vt:lpstr>Installation STEP-BY-STEP</vt:lpstr>
      <vt:lpstr>SQL installation guide </vt:lpstr>
      <vt:lpstr>Feature Selection</vt:lpstr>
      <vt:lpstr>Feature Selection</vt:lpstr>
      <vt:lpstr>Feature Selection</vt:lpstr>
      <vt:lpstr>Authentication </vt:lpstr>
      <vt:lpstr>Analysis Service Configuration</vt:lpstr>
      <vt:lpstr>Installation of SQL Server Successful!</vt:lpstr>
      <vt:lpstr>Install SQL Server Management Studio</vt:lpstr>
      <vt:lpstr>Install SQL Server Management Studio</vt:lpstr>
      <vt:lpstr>Install SQL Server Management Studio</vt:lpstr>
      <vt:lpstr>SQL Server</vt:lpstr>
      <vt:lpstr>SQL Server</vt:lpstr>
      <vt:lpstr>SQL Server </vt:lpstr>
      <vt:lpstr>Install prerequisites for Sharepoint Server</vt:lpstr>
      <vt:lpstr>Install prerequisites for the Sharepoint Server</vt:lpstr>
      <vt:lpstr>Pre-requisites for Sharepoint Servers</vt:lpstr>
      <vt:lpstr>Installation of prerequisites Successful!</vt:lpstr>
      <vt:lpstr>Time to install Sharepoint </vt:lpstr>
      <vt:lpstr>Configure SharePoint Server 2019</vt:lpstr>
      <vt:lpstr>Configure SharePoint Server 2019</vt:lpstr>
      <vt:lpstr>Configure SharePoint Server 2019</vt:lpstr>
      <vt:lpstr>Configure SharePoint Server 2019</vt:lpstr>
      <vt:lpstr>Configure SharePoint Server 2019</vt:lpstr>
      <vt:lpstr>Database successfully created</vt:lpstr>
      <vt:lpstr>Settings applied to the server</vt:lpstr>
      <vt:lpstr>Validating the Sharepoint Installation </vt:lpstr>
      <vt:lpstr>Farm configuration successful!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Server: The Ultimate Installation and Configuration Guide</dc:title>
  <dc:creator>Gursher Singh</dc:creator>
  <cp:lastModifiedBy>Gursher Singh</cp:lastModifiedBy>
  <cp:revision>8</cp:revision>
  <cp:lastPrinted>2023-11-03T22:53:50Z</cp:lastPrinted>
  <dcterms:created xsi:type="dcterms:W3CDTF">2023-11-03T18:42:18Z</dcterms:created>
  <dcterms:modified xsi:type="dcterms:W3CDTF">2023-11-06T16:55:48Z</dcterms:modified>
</cp:coreProperties>
</file>